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264" r:id="rId3"/>
    <p:sldId id="271" r:id="rId4"/>
    <p:sldId id="265" r:id="rId5"/>
    <p:sldId id="279" r:id="rId6"/>
    <p:sldId id="280" r:id="rId7"/>
    <p:sldId id="281" r:id="rId8"/>
    <p:sldId id="282" r:id="rId9"/>
    <p:sldId id="285" r:id="rId10"/>
    <p:sldId id="397" r:id="rId11"/>
    <p:sldId id="266" r:id="rId12"/>
    <p:sldId id="286" r:id="rId13"/>
    <p:sldId id="287" r:id="rId14"/>
    <p:sldId id="289" r:id="rId15"/>
    <p:sldId id="291" r:id="rId16"/>
    <p:sldId id="292" r:id="rId17"/>
    <p:sldId id="267" r:id="rId18"/>
    <p:sldId id="407" r:id="rId19"/>
    <p:sldId id="307" r:id="rId20"/>
    <p:sldId id="274" r:id="rId21"/>
    <p:sldId id="293" r:id="rId22"/>
    <p:sldId id="309" r:id="rId23"/>
    <p:sldId id="354" r:id="rId24"/>
    <p:sldId id="315" r:id="rId25"/>
    <p:sldId id="396" r:id="rId26"/>
    <p:sldId id="308" r:id="rId27"/>
    <p:sldId id="319" r:id="rId28"/>
    <p:sldId id="410" r:id="rId29"/>
    <p:sldId id="408" r:id="rId30"/>
    <p:sldId id="323" r:id="rId31"/>
    <p:sldId id="275" r:id="rId32"/>
    <p:sldId id="334" r:id="rId33"/>
    <p:sldId id="416" r:id="rId34"/>
    <p:sldId id="335" r:id="rId35"/>
    <p:sldId id="336" r:id="rId36"/>
    <p:sldId id="337" r:id="rId37"/>
    <p:sldId id="339" r:id="rId38"/>
    <p:sldId id="417" r:id="rId39"/>
    <p:sldId id="343" r:id="rId40"/>
    <p:sldId id="361" r:id="rId41"/>
    <p:sldId id="388" r:id="rId42"/>
    <p:sldId id="387" r:id="rId43"/>
    <p:sldId id="386" r:id="rId44"/>
    <p:sldId id="426" r:id="rId45"/>
    <p:sldId id="345" r:id="rId46"/>
    <p:sldId id="414" r:id="rId47"/>
    <p:sldId id="342" r:id="rId48"/>
    <p:sldId id="431" r:id="rId49"/>
    <p:sldId id="383" r:id="rId50"/>
    <p:sldId id="362" r:id="rId51"/>
    <p:sldId id="403" r:id="rId52"/>
    <p:sldId id="402" r:id="rId53"/>
    <p:sldId id="364" r:id="rId54"/>
    <p:sldId id="411" r:id="rId55"/>
    <p:sldId id="409" r:id="rId56"/>
    <p:sldId id="366" r:id="rId57"/>
    <p:sldId id="375" r:id="rId58"/>
    <p:sldId id="376" r:id="rId59"/>
    <p:sldId id="421" r:id="rId60"/>
    <p:sldId id="422" r:id="rId61"/>
    <p:sldId id="423" r:id="rId62"/>
    <p:sldId id="377" r:id="rId63"/>
    <p:sldId id="425" r:id="rId64"/>
    <p:sldId id="424" r:id="rId65"/>
    <p:sldId id="395" r:id="rId66"/>
    <p:sldId id="368" r:id="rId67"/>
    <p:sldId id="419" r:id="rId68"/>
    <p:sldId id="378" r:id="rId69"/>
    <p:sldId id="432" r:id="rId70"/>
    <p:sldId id="381" r:id="rId71"/>
    <p:sldId id="382" r:id="rId72"/>
    <p:sldId id="428" r:id="rId73"/>
    <p:sldId id="429" r:id="rId74"/>
    <p:sldId id="430" r:id="rId75"/>
    <p:sldId id="284" r:id="rId76"/>
    <p:sldId id="269" r:id="rId77"/>
    <p:sldId id="433" r:id="rId78"/>
    <p:sldId id="394" r:id="rId79"/>
    <p:sldId id="412" r:id="rId80"/>
    <p:sldId id="277" r:id="rId81"/>
    <p:sldId id="353" r:id="rId82"/>
    <p:sldId id="352" r:id="rId83"/>
    <p:sldId id="356" r:id="rId84"/>
    <p:sldId id="357" r:id="rId85"/>
    <p:sldId id="360" r:id="rId86"/>
    <p:sldId id="359" r:id="rId87"/>
    <p:sldId id="418" r:id="rId88"/>
    <p:sldId id="401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5B9BD5"/>
    <a:srgbClr val="FDBB02"/>
    <a:srgbClr val="E59AEE"/>
    <a:srgbClr val="E1E5E5"/>
    <a:srgbClr val="FFFFFF"/>
    <a:srgbClr val="EAB0AA"/>
    <a:srgbClr val="000000"/>
    <a:srgbClr val="A546EE"/>
    <a:srgbClr val="EA7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40"/>
    <p:restoredTop sz="96279"/>
  </p:normalViewPr>
  <p:slideViewPr>
    <p:cSldViewPr snapToGrid="0">
      <p:cViewPr varScale="1">
        <p:scale>
          <a:sx n="145" d="100"/>
          <a:sy n="145" d="100"/>
        </p:scale>
        <p:origin x="5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426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DB02D2-230D-CC41-9517-487DCC392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09869-6C99-5482-B43C-CBF8CBAF75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F5889-68B2-4A4F-B392-759970DCA2B4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46710-A8E7-B4F2-6FBB-28811C4CB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8AB4E-6C08-262B-F5AF-8204AECD84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07CF6-1DC2-AA42-9DFB-FC607D707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39DC4-6A1B-D546-BF4F-CC40E4BD822C}" type="datetimeFigureOut">
              <a:rPr lang="en-US" smtClean="0"/>
              <a:t>6/16/23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38CE4-8B08-A645-B290-5F6DC102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02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8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29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54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4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1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9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68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69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26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4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9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381F-CA58-1DCB-FE24-6B47BDFE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5C7D-CD82-8445-B4C8-01988BB71195}" type="datetime1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8516A-AACD-083C-4ABD-94DDD7C2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A2B6-A9F7-94DB-B48C-93DF7A7F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r>
              <a:rPr lang="en-US"/>
              <a:t>/100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12D29-A75F-0AEB-1B8D-8CA58F361DA6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1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C2B9-3CE7-E24E-6E98-14F6EA85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55561-AA66-0C93-B00D-1C4668885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4A87-C1D0-3B25-EC03-ED1EEED1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75CE-5BB0-8642-80B1-B991812642D0}" type="datetime1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5302-C44A-84A3-0693-55943038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051-5FE6-567E-1BBC-7A3EA793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474F-F223-09DE-8F76-F593A3FEC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7E1E4-5AC6-0919-EA8C-5F5847D1D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4B94-3DFC-62D2-6905-465131AD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375E7-5C44-E842-BAC3-232AEFAF76F6}" type="datetime1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2FED-F55A-69E7-B49F-90460E5F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8B5CC-917B-9D6C-F9F1-9E2CFDB8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3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9F54-8257-47D2-FA58-5AA9CCC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43D2-2907-E3AE-A1A1-5394289E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4C3E-AA4B-AB79-BC96-E2CDF2C1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F73AB-B4AD-EF47-BC18-9DA3579FD1B0}" type="datetime1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0560-1420-C06F-890F-5235DF83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09EA-DB78-9FB6-B424-701A0E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6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4BC1-3B2C-C402-B799-24D4B553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347CB-C8AE-0BB3-442E-59F67F39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E94D-EB77-AC32-1B3F-F668B0D5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111A-4E6E-1B42-8A7A-72F8E138F16F}" type="datetime1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B02D-2844-747B-31E2-CAB892D9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F3BEC-60EC-0C07-9737-EBA5D4EE5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3CB4-4128-02E8-CE1F-D5E1EE1A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3FD-8E09-E495-0CEC-DC3D2BF1D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22B93-CFFB-8C0A-70F5-A33E970E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55C1-E9FD-6305-BD9C-A33C8A2A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146-43A7-1A4D-A4A8-14E6A98BE769}" type="datetime1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DA135-CFAC-3577-8281-0BEEAC13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91325-120D-B96D-C046-2DE967D6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5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7C63-5848-40A9-0BF7-8AA972D5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DCEC8-BBD4-B6D1-4655-2C6E9AD2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CE436-1BE5-A032-6DF0-B655E2F60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B6CBD-F4DB-31AB-6FFC-2119A8CAE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E5A3A-804F-59E5-A3E6-78527E3E1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322F8-21B6-F60A-4AB2-04543A50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1BE4-2EE4-8645-B323-26B67B8B2D48}" type="datetime1">
              <a:rPr lang="en-US" smtClean="0"/>
              <a:t>6/16/23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72B8E-A84D-F487-DE7C-9BC5239C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9C08-99BB-057B-3969-31BC871B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7F8-42AA-73AC-B8A3-4C5BAE69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88E7A-562B-84B1-E607-A25DD513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E61D-FEE0-7C4B-88A0-0C2B3940ADB7}" type="datetime1">
              <a:rPr lang="en-US" smtClean="0"/>
              <a:t>6/16/23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AC7A6-BCF4-BE98-6C91-860919DE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0AB03-2995-9511-CA0C-77AEBE56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A29D4-4AA7-5CD5-28BF-DD86EE95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6D31-4487-9442-A370-A05D2128F2FC}" type="datetime1">
              <a:rPr lang="en-US" smtClean="0"/>
              <a:t>6/16/23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BBDB4-DDF8-8441-F4EE-20F7B916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5E7E0-AA6A-362B-91AA-8766E964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11A1-2851-8349-95E3-B5E14BB8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DD5F-BEE9-8F31-19EE-0F1EC45F5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2EAED-5962-018E-6A05-110C39BEB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6C302-EDF7-8787-C45B-E972DDFF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B4DF-7A29-974C-9EF1-A8A70116AFD5}" type="datetime1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36C36-B5FB-F2A7-7762-F854B2AA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0FEAD-ABF2-B8E1-F7FC-3944156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CF8A-546A-1B03-414C-CEE21AE0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C668E-BF4D-47C1-62B1-2607C4EC1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0DD63-677C-3A2C-9254-12037F15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3C011-8FC1-C1E8-4BE9-471A7892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2618-49A6-7C46-A7BF-B1A314AD7FF3}" type="datetime1">
              <a:rPr lang="en-US" smtClean="0"/>
              <a:t>6/16/23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80006-A05B-3BAB-FC02-C339E91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DB5A2-8945-5455-A137-4F016272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E2A5E9-9972-0A6F-1950-91B26B57A3F8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30D55-6122-FE6B-2D2A-4CF0A269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B974-67B5-4895-69A1-8A4BE7AD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B9B5-6347-A377-0074-8D536B314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79539-2534-6441-9A92-FA2AABECD795}" type="datetime1">
              <a:rPr lang="en-US" smtClean="0"/>
              <a:t>6/16/23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8CD55-B139-4114-CDC1-AF94B0A8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14A9-B699-E1FC-2FA8-9B5D9CB36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7547" y="63103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29EE2-C368-BC4E-869C-0C758FFF8419}" type="slidenum">
              <a:rPr lang="en-US" smtClean="0"/>
              <a:t>‹#›</a:t>
            </a:fld>
            <a:r>
              <a:rPr lang="en-US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38079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linicaltrials.gov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2530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inicaltrials.gov/ct2/show/NCT0325487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8F1E7B-AC37-6661-D60B-9D52CABEFD1C}"/>
              </a:ext>
            </a:extLst>
          </p:cNvPr>
          <p:cNvSpPr/>
          <p:nvPr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82D39-DD79-018F-1EF1-2628B600DECF}"/>
              </a:ext>
            </a:extLst>
          </p:cNvPr>
          <p:cNvSpPr txBox="1"/>
          <p:nvPr/>
        </p:nvSpPr>
        <p:spPr>
          <a:xfrm>
            <a:off x="2191915" y="1857640"/>
            <a:ext cx="76425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Explainable query generation for cohort discovery and biomedical reasoning using natural language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EFC95-8597-F081-8F51-238165B16023}"/>
              </a:ext>
            </a:extLst>
          </p:cNvPr>
          <p:cNvSpPr txBox="1"/>
          <p:nvPr/>
        </p:nvSpPr>
        <p:spPr>
          <a:xfrm>
            <a:off x="5106515" y="3756991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Nic Dobbins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8C3DC-6027-9153-E2CD-93243DE1F19D}"/>
              </a:ext>
            </a:extLst>
          </p:cNvPr>
          <p:cNvSpPr txBox="1"/>
          <p:nvPr/>
        </p:nvSpPr>
        <p:spPr>
          <a:xfrm>
            <a:off x="3267069" y="4372306"/>
            <a:ext cx="54922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Biomedical Natural Language Processing Group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Medicine Research IT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Department of Biomedical Informatics &amp; Medical Education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University of Washington, Seattle, WA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9C8F-DB5F-166B-3173-D83883787964}"/>
              </a:ext>
            </a:extLst>
          </p:cNvPr>
          <p:cNvSpPr txBox="1"/>
          <p:nvPr/>
        </p:nvSpPr>
        <p:spPr>
          <a:xfrm>
            <a:off x="4854505" y="5786395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June 20</a:t>
            </a:r>
            <a:r>
              <a:rPr lang="en-US" sz="2000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th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26987-222C-5F2D-1D6F-EA327321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130031"/>
            <a:ext cx="880084" cy="6600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31796A-931D-030D-3EC6-80533A32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707" y="6186505"/>
            <a:ext cx="814557" cy="5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Goals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96E9C7-9EBF-0C7B-7273-13A2347D250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68687F-8051-6640-CAA6-FC1E63C14FF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657926-A743-220E-CCB6-174EEF95E57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552B3E-BB3A-7DDA-2982-2A45126CD15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415CF2-52C4-507B-1D3B-5C1428D18B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582B51-8C0B-4DD5-63D0-E32E12E9C2D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5322AD-19FA-A598-DFFB-2BC42E925C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10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Broader Impact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25397-BE8F-13C4-18FB-D43DB54B3A90}"/>
              </a:ext>
            </a:extLst>
          </p:cNvPr>
          <p:cNvSpPr txBox="1"/>
          <p:nvPr/>
        </p:nvSpPr>
        <p:spPr>
          <a:xfrm>
            <a:off x="838512" y="2028616"/>
            <a:ext cx="101694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reduce cost + labor burden of finding patients for clinical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NLP methods for cohort discovery may be useful for other kinds of biomedical research, e.g.,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Question answering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Information extraction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Evaluating system performance by comparing patients found to those actually enrolled in trials (Aim 2, discussed shortly)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Novel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Significantly raises standards for this task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68C9FB-9F7E-8B1E-C359-2F307B75202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3255AC-0101-B41D-C787-DCFB4FC5C01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A13315-B4DB-A9C0-1009-FB09DE78386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4EAD8F-1761-22CD-D85C-B7EAA75EF3A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70D369-0A76-AB0D-0740-F3761D88588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780C5A-BB0E-99BE-ACAF-3930D23904A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AF53FD-3E11-CAA6-A37E-B8BE22DA7B8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9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Related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Methods for query generation from free-text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E5A21-B8FF-6F78-66A1-824B1F63FF1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AE3CF-1A2A-2B7C-2A6F-8E63A885AE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C6C017-4F01-2A42-FA94-FD6AAAFA49A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D20849-BB09-F0F4-56DA-B724F649898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F6255E-037C-60EA-F39E-B08D4734C0E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007363-EAC7-60BA-689B-74D5D5EC3B8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40DF7D-B804-F3CE-4601-ACFC11EA2D2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54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612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1 - Corpora of Eligibility Criteria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406715" y="1890117"/>
            <a:ext cx="54183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EliXR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by Weng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 (2011)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domains, custom schema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Not publicly available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EliIE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by Kang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 (2017)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230 eligibility criteria documents related to Alzheimer's Disease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Based on the OMOP database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F72B1-F7E7-17A2-139E-101D872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379" y="4070493"/>
            <a:ext cx="5043364" cy="166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87AC3A-6101-36F1-20C6-9FB69E43D505}"/>
              </a:ext>
            </a:extLst>
          </p:cNvPr>
          <p:cNvSpPr txBox="1"/>
          <p:nvPr/>
        </p:nvSpPr>
        <p:spPr>
          <a:xfrm>
            <a:off x="6634380" y="5767495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Roboto Light" panose="02000000000000000000" pitchFamily="2" charset="0"/>
                <a:ea typeface="Roboto Light" panose="02000000000000000000" pitchFamily="2" charset="0"/>
              </a:rPr>
              <a:t>Example Chia annotation.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2C2E0-B8EA-709E-5FA0-3F95449557F9}"/>
              </a:ext>
            </a:extLst>
          </p:cNvPr>
          <p:cNvSpPr txBox="1"/>
          <p:nvPr/>
        </p:nvSpPr>
        <p:spPr>
          <a:xfrm>
            <a:off x="-61546" y="62520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 Weng, X. Wu, Z. Luo, M. R. Boland, D. Theodoratos, and S. B. Johnson.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EliXR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approach to eligibility criteria extraction and representation. Journal of the American Medical Informatics Association, 18. 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 2011.</a:t>
            </a:r>
            <a:b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 Kang, S. Zhang, Y. Tang, G. W. Hruby, A.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Rusanov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Elhadad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EliIE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open-source information extraction system for clinical trial eligibility criteria. JAMIA, 24(6):1062–1071, 2017.</a:t>
            </a: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b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Kury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Butler, C. Yuan, L.-h. Fu, Y. Sun, H. Liu, I. Sim, S.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Carini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Chia, a large annotated corpus of clinical trial eligibility criteria. Scientific data, 7(1):1–11, 2020.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58860-00CD-9EFD-5F1F-49D83E31C608}"/>
              </a:ext>
            </a:extLst>
          </p:cNvPr>
          <p:cNvSpPr txBox="1"/>
          <p:nvPr/>
        </p:nvSpPr>
        <p:spPr>
          <a:xfrm>
            <a:off x="6366935" y="1890117"/>
            <a:ext cx="50433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Chia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by </a:t>
            </a:r>
            <a:r>
              <a:rPr lang="en-US" err="1">
                <a:latin typeface="Roboto Light" panose="02000000000000000000" pitchFamily="2" charset="0"/>
                <a:ea typeface="Roboto Light" panose="02000000000000000000" pitchFamily="2" charset="0"/>
              </a:rPr>
              <a:t>Kury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 (2020)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Based on OMOP database schema</a:t>
            </a:r>
            <a:endParaRPr lang="en-US" b="1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4A17D6-02F1-1C36-C7CB-A91C12E7058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FD14AA-B122-FC51-550C-02696184923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93DBC7-785B-DE36-3C3F-72B0EC768C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6F0506-1517-D2A0-2540-DF8FF2693DB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D0900E-4FB1-1BB7-B57A-31AC70C7D4B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95FE1B-2D7B-0148-3486-36020A51221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E78DBE-2127-EF27-28DB-77774DBA54C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2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2 - Database Query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30" y="1940780"/>
            <a:ext cx="707423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Extensive recent Seq2Seq work using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text-to-SQL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generation with Encoder-Decoder Transformer architectures.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Tend to fall short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some combination of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Only generating queries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single data model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Assuming user utterances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map directly to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table/column names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Accurate queries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dependent on specific data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codes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 database (unknown to the model)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899004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Kulkarni, Pranav, et al. "Text2Cohort: Democratizing the NCI Imaging Data Commons with Natural Language Cohort Discovery." </a:t>
            </a:r>
            <a:r>
              <a:rPr lang="en-US" sz="900" i="1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 preprint arXiv:2305.07637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(2023)</a:t>
            </a: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Bae, D. Kim, J. Kim, and E. Choi. Question Answering for Complex Electronic Health Records Database using Unified Encoder-Decoder Architecture. In Machine Learning for Health, pages 13–25. PMLR, 2021.</a:t>
            </a: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 Wang, T. Shi, and C. K. Reddy. Text-to-SQL generation for question answering on electronic medical records. In Proceedings of The Web Conference 2020, pages 350–361, 2020.</a:t>
            </a:r>
            <a:b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Y. Pan, C. Wang, B. Hu, Y. Xiang, X. Wang, Q. Chen, J. Chen, J. Du, et al. A BERT-Based Generation Model to Transform Medical Texts to SQL Queries for Electronic Medical Records: Model Development and Validation. JMIR Medical Informatics, 9(12):e32698, 2021.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Yu, </a:t>
            </a:r>
            <a:r>
              <a:rPr lang="en-US" sz="900" err="1">
                <a:latin typeface="Arial" panose="020B0604020202020204" pitchFamily="34" charset="0"/>
                <a:cs typeface="Arial" panose="020B0604020202020204" pitchFamily="34" charset="0"/>
              </a:rPr>
              <a:t>Xiaojing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, et al. "Dataset and enhanced model for eligibility criteria-to-SQL semantic parsing."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12th International Conference on Language Resources and Evaluation (LREC)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FAA5D1-874F-A70B-D8DA-16EB21DFCC0F}"/>
              </a:ext>
            </a:extLst>
          </p:cNvPr>
          <p:cNvGrpSpPr/>
          <p:nvPr/>
        </p:nvGrpSpPr>
        <p:grpSpPr>
          <a:xfrm>
            <a:off x="8807546" y="1295107"/>
            <a:ext cx="2604163" cy="3846549"/>
            <a:chOff x="1644749" y="3899879"/>
            <a:chExt cx="2604163" cy="38465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BB9591-79E7-A180-DDA7-BE9D5A9A896F}"/>
                </a:ext>
              </a:extLst>
            </p:cNvPr>
            <p:cNvSpPr txBox="1"/>
            <p:nvPr/>
          </p:nvSpPr>
          <p:spPr>
            <a:xfrm>
              <a:off x="1646918" y="3899879"/>
              <a:ext cx="260199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>
                  <a:cs typeface="Consolas" panose="020B0609020204030204" pitchFamily="49" charset="0"/>
                </a:rPr>
                <a:t>“Hemoglobin A1c &gt; 6.5%”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4A29E7-E00C-8494-ECF3-CE7D8D562E16}"/>
                </a:ext>
              </a:extLst>
            </p:cNvPr>
            <p:cNvSpPr txBox="1"/>
            <p:nvPr/>
          </p:nvSpPr>
          <p:spPr>
            <a:xfrm>
              <a:off x="1644749" y="6792321"/>
              <a:ext cx="25699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patient_id</a:t>
              </a:r>
            </a:p>
            <a:p>
              <a:r>
                <a:rPr lang="en-US" sz="140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  labs</a:t>
              </a:r>
            </a:p>
            <a:p>
              <a:r>
                <a:rPr lang="en-US" sz="140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 lab_type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‘a1c’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ja-JP" alt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　　　　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value &gt; 6.5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395C2F-B8CC-B201-950C-56DABD3F6DC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26B705-856A-C3A4-DC50-C93142DFC7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697ECB-617F-6636-D5D3-CDA26C09072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B70CA6-BE51-9446-19EE-D5525106D63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21D71-2F88-F46A-DD67-90B27766A0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84CA09-55A1-B517-0EC0-C4C48B2468D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D45334-B1E7-5A77-E011-54E793B96DD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0F93C2-24E0-ABC3-6CB6-AD865AE08D83}"/>
              </a:ext>
            </a:extLst>
          </p:cNvPr>
          <p:cNvSpPr txBox="1"/>
          <p:nvPr/>
        </p:nvSpPr>
        <p:spPr>
          <a:xfrm>
            <a:off x="8106508" y="56094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6D108-3876-7876-2FBB-0FB824F8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2405" l="633" r="96203">
                        <a14:foregroundMark x1="6751" y1="30802" x2="6751" y2="30802"/>
                        <a14:foregroundMark x1="45992" y1="38397" x2="45992" y2="38397"/>
                        <a14:foregroundMark x1="48734" y1="13291" x2="48734" y2="13291"/>
                        <a14:foregroundMark x1="41350" y1="15190" x2="50000" y2="14557"/>
                        <a14:foregroundMark x1="48101" y1="4430" x2="50844" y2="7173"/>
                        <a14:foregroundMark x1="3376" y1="66878" x2="3376" y2="66878"/>
                        <a14:foregroundMark x1="633" y1="30802" x2="633" y2="30802"/>
                        <a14:foregroundMark x1="92194" y1="51899" x2="92194" y2="51899"/>
                        <a14:foregroundMark x1="94726" y1="50422" x2="94726" y2="50422"/>
                        <a14:foregroundMark x1="48101" y1="92616" x2="48101" y2="92616"/>
                        <a14:foregroundMark x1="96203" y1="50422" x2="96203" y2="50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43891" y="2207239"/>
            <a:ext cx="1297244" cy="129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645C7E5F-F95C-9158-F43A-9114D6374018}"/>
              </a:ext>
            </a:extLst>
          </p:cNvPr>
          <p:cNvSpPr/>
          <p:nvPr/>
        </p:nvSpPr>
        <p:spPr>
          <a:xfrm>
            <a:off x="10015361" y="1793631"/>
            <a:ext cx="158056" cy="30773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E92919-C9EA-E367-1735-7EC5655C16A7}"/>
              </a:ext>
            </a:extLst>
          </p:cNvPr>
          <p:cNvSpPr/>
          <p:nvPr/>
        </p:nvSpPr>
        <p:spPr>
          <a:xfrm>
            <a:off x="10031684" y="3713009"/>
            <a:ext cx="158056" cy="30773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Other notable approaches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L. Chen, Y. Gu, X. Ji, C. Lou, Z. Sun, H. Li, Y. Gao, and Y. Huang. Clinical trial cohort selection based on multi-level rule-based natural language processing system. JAMIA, 26(11):1218–1226, 2019.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Soni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K. Roberts. Patient cohort retrieval using transformer language models. In AMIA annual symposium proceedings, volume 2020, page 1150. American Medical Informatics Association, 2020.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Dhayne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Kilany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Haque, and Y. Taher. EMR2vec: Bridging the gap between patient data and clinical trial. Computers &amp; Industrial Engineering, 156:107236, 2021.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X. Zhang, C. Xiao, L. M. Glass, and J. Sun.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DeepEnroll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patient-trial matching with deep embedding and entailment prediction. In Proceedings of The Web Conference 2020, pages 1029–1037, 2020.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D. F.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Patrão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Oleynik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Massicano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Morassi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Sasso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Recruit-An Ontology Based Information Retrieval System for Clinical Trials Recruitment. In MEDINFO 2015: eHealth-enabled Health, pages 534–538.  IOS Press, 2015.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Weight Scale Clipart Black And White - ClipArt Best">
            <a:extLst>
              <a:ext uri="{FF2B5EF4-FFF2-40B4-BE49-F238E27FC236}">
                <a16:creationId xmlns:a16="http://schemas.microsoft.com/office/drawing/2014/main" id="{193FBCA8-B418-7CA2-A9D1-3C89E01F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607" y="1388098"/>
            <a:ext cx="1600541" cy="13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tract with solid fill">
            <a:extLst>
              <a:ext uri="{FF2B5EF4-FFF2-40B4-BE49-F238E27FC236}">
                <a16:creationId xmlns:a16="http://schemas.microsoft.com/office/drawing/2014/main" id="{65C672B6-C0D1-8C48-3982-3ACA5EA6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792" y="1955278"/>
            <a:ext cx="360556" cy="360556"/>
          </a:xfrm>
          <a:prstGeom prst="rect">
            <a:avLst/>
          </a:prstGeom>
        </p:spPr>
      </p:pic>
      <p:pic>
        <p:nvPicPr>
          <p:cNvPr id="11" name="Graphic 10" descr="Contract with solid fill">
            <a:extLst>
              <a:ext uri="{FF2B5EF4-FFF2-40B4-BE49-F238E27FC236}">
                <a16:creationId xmlns:a16="http://schemas.microsoft.com/office/drawing/2014/main" id="{9CBB00F8-FFE4-51F7-F92B-27245111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08" y="1924391"/>
            <a:ext cx="360556" cy="36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17FAA-0A89-FDEF-AAA0-7B586EF7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77" y="2945482"/>
            <a:ext cx="815174" cy="84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5936D-5681-50EE-D7B0-F1CE7837D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803443">
            <a:off x="11218294" y="2977591"/>
            <a:ext cx="676097" cy="687754"/>
          </a:xfrm>
          <a:prstGeom prst="rect">
            <a:avLst/>
          </a:prstGeom>
        </p:spPr>
      </p:pic>
      <p:pic>
        <p:nvPicPr>
          <p:cNvPr id="9222" name="Picture 6" descr="Definition Of Gene Ontology - definitoin">
            <a:extLst>
              <a:ext uri="{FF2B5EF4-FFF2-40B4-BE49-F238E27FC236}">
                <a16:creationId xmlns:a16="http://schemas.microsoft.com/office/drawing/2014/main" id="{CCCA5122-57E5-5D0A-BA3C-79544351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063" y="4249476"/>
            <a:ext cx="1693496" cy="11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A671F-421A-2060-220F-08D8B99A4C64}"/>
              </a:ext>
            </a:extLst>
          </p:cNvPr>
          <p:cNvSpPr txBox="1"/>
          <p:nvPr/>
        </p:nvSpPr>
        <p:spPr>
          <a:xfrm>
            <a:off x="469573" y="1638725"/>
            <a:ext cx="99584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Document Ranking and Classification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Clinical notes sorted by those meeting criteria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Various architectures (Chen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et al.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Soni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and Roberts: BERT)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8DA73-5C8C-31C7-3A30-BF9CE769A0E4}"/>
              </a:ext>
            </a:extLst>
          </p:cNvPr>
          <p:cNvSpPr txBox="1"/>
          <p:nvPr/>
        </p:nvSpPr>
        <p:spPr>
          <a:xfrm>
            <a:off x="454622" y="2869014"/>
            <a:ext cx="995844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Embeddings and similarity measurement</a:t>
            </a:r>
            <a:endParaRPr lang="en-US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and patient medical history represented as vectorized embeddings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Compare by cosine similarity or as entailment problem </a:t>
            </a:r>
            <a:b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ie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patient history entails criteria = { true, false, unknowable 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DE75-CCA9-A431-84A3-4485E47F13F4}"/>
              </a:ext>
            </a:extLst>
          </p:cNvPr>
          <p:cNvSpPr txBox="1"/>
          <p:nvPr/>
        </p:nvSpPr>
        <p:spPr>
          <a:xfrm>
            <a:off x="425170" y="4441953"/>
            <a:ext cx="99584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representations and ontologies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Graphs, OWL reasoners to predict eligibility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Various logical annotation representations for eligibility criteria using First Order Logic, etc.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C6189-454D-CCB3-ECFB-49D0B063065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C48B56-2143-8CB6-9B20-B72E283069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E5974B-4D1C-F4E3-06F0-978A52A60C9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68D838-9D6D-1786-9A2C-740780129B7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4BFBE8-14E9-CE99-76C2-EECFA7BA229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2BA033-120E-5B0A-79F2-40D71B5AF26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EBBA6A-BA76-15AE-68D8-5BCDD23B74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3 - NLP-based software for cohort discovery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57820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Criteria2Query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by Yuan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 most well known and recent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Hybrid approach: BERT for negation detection and CRF-based classifier for NER, rules for logical composition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Expanded by Fang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 to allow users to edit predicted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Outputs JSON-based logical representation of criteria to ”Atlas” tool, generates SQL from rules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6100458"/>
            <a:ext cx="69196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Yuan, Chi, et al. "Criteria2Query: a natural language interface to clinical databases for cohort definition."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26.4 (2019): 294-305.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Fang, </a:t>
            </a:r>
            <a:r>
              <a:rPr lang="en-US" sz="900" err="1">
                <a:latin typeface="Arial" panose="020B0604020202020204" pitchFamily="34" charset="0"/>
                <a:cs typeface="Arial" panose="020B0604020202020204" pitchFamily="34" charset="0"/>
              </a:rPr>
              <a:t>Yilu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, et al. "Combining human and machine intelligence for clinical trial eligibility querying."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(2022).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56835E4-A640-F364-8703-4E7CD70C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22" y="1593985"/>
            <a:ext cx="4897954" cy="50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291B5-C722-FA8F-B66F-1B2F18AE06C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7FFEEB-6693-954A-619A-C1B3ECCD857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45310B-6B12-6F02-596D-46BBE06CBE1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2027CA-EC11-7F92-9934-268B322FBC6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A11DF5-0046-EBDB-EF89-9600E3B4C2F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9DB13-2DDE-DB3D-1827-92696E6F3B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F5A6B-6A28-03B1-0ADC-39588C475D4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3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6CE54-9A2D-561D-12CA-8AC7B7D2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8B060-D2AB-9B57-9D26-94E3C6D70F92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Task Innovation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EBDB0-39E9-6700-58D4-8B2CE986533D}"/>
              </a:ext>
            </a:extLst>
          </p:cNvPr>
          <p:cNvSpPr txBox="1"/>
          <p:nvPr/>
        </p:nvSpPr>
        <p:spPr>
          <a:xfrm>
            <a:off x="838515" y="1690062"/>
            <a:ext cx="112421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Our corpus is broad, large, and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uniquely granular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in phenomena captured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Our methods generalize to virtually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any database schema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are capable of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reasoning upon non-specific criteria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rival an experienced human programmer </a:t>
            </a:r>
            <a:b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 matching cohorts of patients from actual clinical trials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Our system is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responsive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user-friendly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intuitive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explainable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b="1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9AC12-9E92-0AA0-CBFE-CB11E1C2843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2695D-A3D3-C3FC-4551-328F89722D3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8CB3AB-1AD1-781D-BBE9-A5B52CA111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6AD266-BA37-BD10-A8FD-A7DC791D65B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69DC94-9403-65F0-790C-6570C3838F3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741896-3205-B4F4-66FA-195215470FA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2B5FC7-1028-EF3B-ADAA-7BE0140E671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E72934-8941-2956-5EE9-A9212C4C0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0D2360-E64C-A9D6-166E-8468C46C388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A85674-6790-B987-1056-39D357BC99E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304EF-AF83-A6EF-9567-E5AC89A5DED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D23631-5D03-DB0F-3D09-5C28BF22709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4DFB8F-9BA6-A209-C910-A4195ADB1E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2F95A8-4EDC-497E-E3DF-70702F11BA47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90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Motivation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8288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Corpus of eligibility criteria which can be used to train predictive models to aid in SQL query generation.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Published in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 August 2022.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5D365-2EDF-66E5-4461-977C43D85C54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Nature Scientific Data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7349C3-8F4D-8DDB-8B5D-9443C707384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AEB051-7083-12FA-4178-C61EE11A6C9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8C50AB-0383-672F-BC0F-807A56689A5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11F15B-5DD5-8D9F-2F55-C8C9B264C2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C4D59-C4EA-D443-87C6-CC6F8D6361C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2F127B-2F00-9B34-7525-4132B530161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C1AE3F-635F-12BE-CEE7-AF2D508063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31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97E92-AE98-F012-B904-6F5CF342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BDC2-221D-0FEA-4F19-15C396ED8B00}"/>
              </a:ext>
            </a:extLst>
          </p:cNvPr>
          <p:cNvSpPr txBox="1"/>
          <p:nvPr/>
        </p:nvSpPr>
        <p:spPr>
          <a:xfrm>
            <a:off x="838515" y="864878"/>
            <a:ext cx="1776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Outline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EF5E0-AF84-5D00-27C4-829DA66361F9}"/>
              </a:ext>
            </a:extLst>
          </p:cNvPr>
          <p:cNvSpPr txBox="1"/>
          <p:nvPr/>
        </p:nvSpPr>
        <p:spPr>
          <a:xfrm>
            <a:off x="838515" y="1914316"/>
            <a:ext cx="5104282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Related Works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1 – Leaf Clinical Trials Corpus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2 – Query Generation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Web Application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720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Corpus Creation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Downloaded 1,020 randomly selected eligibility criteria documents from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hlinkClick r:id="rId2"/>
              </a:rPr>
              <a:t>https://clinicaltrials.gov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Limited to studies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From Jan. 1 2018 onward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50 or more characters in length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20 documents for annotator training, remainder for main annotation task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Named 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 Clinical Trials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LCT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0CED7-8C39-BB78-2B19-53212AE2A798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Scientific Data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D7A3D0-194A-29E8-195C-15F5C62C188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BA3A36-3F9C-A2A2-E5AB-791064D23BB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637676-CD26-B10A-C766-D51D9349A2F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83A71E-B202-1FA5-2931-009EC2B4096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81B041-D9F5-5F87-6FE3-13CBF5535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9060DA-4EA4-E884-CD38-3E9D95FAD8F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FF9636-E67F-01CF-836D-B20EF84E4A3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9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2" y="2028616"/>
            <a:ext cx="108288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Aimed to develop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expressive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granular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task-oriented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annotation schema.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Analyzed previously published corpora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Expanded named entities and relations. For example, added “Contraindication” entity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Not tied to specific database schema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total entity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Clinical, Demographic,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total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Alternative &amp; Example, Clinical, Dependent,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3AA533-19B1-7A09-E81A-E877151D6CD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160660-BC54-E89C-8918-B3238FF1770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82CB6-F1C9-5542-68F2-421042D317C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FAEF18-C6F5-1ADC-0204-B6B07290555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31D8A5-0BCB-8A9C-1FEC-B886408E5F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E5155-D024-B551-F94C-1D31B35914D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DDC258-F60F-98F8-D269-4D07829F6B43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Process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2 annotators: 1 biomedical informatician, 1 computer science professor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Met bi-weekly for 3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887 single-annotated, 119 double-annotated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documents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by F</a:t>
            </a:r>
            <a:r>
              <a:rPr lang="en-US" baseline="-2500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78.1%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entities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60.9%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relations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by exact character and type matching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Limitations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One annotator annotated 90% of the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C90D0C-BB47-2C72-86A7-001175DB6E3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D3ACA4-7C2A-A412-C922-907EBB29266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F9EF3D-66BF-C68B-211F-1E34B641C98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C50B9F-1540-2056-DE3B-0ABD1EA0E7A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6E858-33E0-6913-2538-8899B8AE3E2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857B3A-81E6-6E0D-16EE-0EF6D112745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AAF5BE-6A4C-03B4-CE37-706F1B891CB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2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other corpora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15150DAA-B7CF-FA10-8869-2A9EF49A69BD}"/>
              </a:ext>
            </a:extLst>
          </p:cNvPr>
          <p:cNvGraphicFramePr>
            <a:graphicFrameLocks noGrp="1"/>
          </p:cNvGraphicFramePr>
          <p:nvPr/>
        </p:nvGraphicFramePr>
        <p:xfrm>
          <a:off x="1784552" y="2137576"/>
          <a:ext cx="862289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905">
                  <a:extLst>
                    <a:ext uri="{9D8B030D-6E8A-4147-A177-3AD203B41FA5}">
                      <a16:colId xmlns:a16="http://schemas.microsoft.com/office/drawing/2014/main" val="1593394170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3573004063"/>
                    </a:ext>
                  </a:extLst>
                </a:gridCol>
                <a:gridCol w="1540712">
                  <a:extLst>
                    <a:ext uri="{9D8B030D-6E8A-4147-A177-3AD203B41FA5}">
                      <a16:colId xmlns:a16="http://schemas.microsoft.com/office/drawing/2014/main" val="1083366633"/>
                    </a:ext>
                  </a:extLst>
                </a:gridCol>
                <a:gridCol w="1856336">
                  <a:extLst>
                    <a:ext uri="{9D8B030D-6E8A-4147-A177-3AD203B41FA5}">
                      <a16:colId xmlns:a16="http://schemas.microsoft.com/office/drawing/2014/main" val="65779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Measure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EliIE</a:t>
                      </a:r>
                      <a:endParaRPr lang="en-US" b="1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Chia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LCT Corpus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13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Disease domain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Alzheimer’s Disease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5444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1,006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66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15,596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68,174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105,816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4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Entity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8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Relation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 entities per doc.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9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 relations per doc.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32301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5B580A63-0499-1221-474E-219FD298145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5EE609-358F-9256-D484-B4D875D6447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6B0D19-A3E3-5E63-1F78-F189C733FEC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6837BF-DDBA-174C-ED98-81135741B55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079A2D-FC77-14E8-9F52-4DF8B73F286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CB0E70-B26B-3E7A-FF9F-96C7482C157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F2C891-85F3-F16C-7864-F8ACF8BC07C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35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288477" y="3928668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BC3FD5-9D49-BF3C-0058-FA9C73F393E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398C8-D228-0EA0-B66F-286D4C202C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BB28BB-3153-11DE-2AE8-974F9285D26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2E83B9-83DC-1C11-31B0-2D071DE6311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D3FC4A-3C2E-2BD1-44B1-E980AD35238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2461F1-08F5-67AD-7664-6BC7CF22D95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4F03EB-EB3D-4CD3-430B-FD2AAAD3F2C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0950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357489" y="1849633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5AB25-72A4-62CB-ACBE-58C5C7B371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82186A-1CEB-64FD-E20A-30DD944F87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A975BF-1582-46CC-CFA3-519D6AD49CB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B2A62-7DFA-8F07-2B19-908CE6C0E7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AF761D-F179-C11A-28ED-77DA148F1CC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97E317-1D1D-2ADE-396F-B522D1AD5C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534216-E0A9-0EF0-9D7C-6B9816AC555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656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Entities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54029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Trained 2 NER models, 1 each for general and fine-grained entities using various architectures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PubMedBERT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(pretrained using PubMed abstracts)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(pretrained using biomedical and computer science abstracts)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baseline="-2500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81%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4267643D-CD3C-F383-A75B-16700204A2EB}"/>
              </a:ext>
            </a:extLst>
          </p:cNvPr>
          <p:cNvGraphicFramePr>
            <a:graphicFrameLocks noGrp="1"/>
          </p:cNvGraphicFramePr>
          <p:nvPr/>
        </p:nvGraphicFramePr>
        <p:xfrm>
          <a:off x="6634379" y="2689860"/>
          <a:ext cx="4638646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5132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127684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859188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856642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biLSTM+CRF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627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PubMedBERT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247276B-ACE7-FB8A-6DC8-0B1BC3B367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E63A15-BF4F-8E46-A293-C1D651E9889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B9A98C-950E-6467-7B82-0087A884DAE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A4C2DC-11B1-31B9-AD1B-B6A7BCC557C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D275F9-9141-D1D7-D8B1-299AD4EA009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BC67F9-95AD-58BE-43CC-243DAA818D7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D6E2D2-C30F-C9A6-3BC1-0268C35600C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8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Relations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441049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Trained relation extraction models using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(modification of BERT architecture by We &amp; He)</a:t>
            </a:r>
            <a:endParaRPr lang="en-US" sz="2000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sz="2000" baseline="-2500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F8EED-2928-DA35-BE11-6F20A28E866F}"/>
              </a:ext>
            </a:extLst>
          </p:cNvPr>
          <p:cNvSpPr txBox="1"/>
          <p:nvPr/>
        </p:nvSpPr>
        <p:spPr>
          <a:xfrm>
            <a:off x="0" y="6360121"/>
            <a:ext cx="10696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Wu, S. &amp; He, Y. Enriching pre-trained language model with entity information for relation classification. In Proceedings of the 28th ACM International Conference on Information and Knowledge Management, 2361–2364 (2019).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842C4C85-29C3-2AA1-0AAD-BB13D44E60A7}"/>
              </a:ext>
            </a:extLst>
          </p:cNvPr>
          <p:cNvGraphicFramePr>
            <a:graphicFrameLocks noGrp="1"/>
          </p:cNvGraphicFramePr>
          <p:nvPr/>
        </p:nvGraphicFramePr>
        <p:xfrm>
          <a:off x="5641675" y="2814841"/>
          <a:ext cx="5412292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4529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315762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1002486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999515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84%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R-BERT + </a:t>
                      </a:r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4144308-469F-F906-61AE-0A9CC38F3A0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CDEE7D-92AD-4219-DBE5-4B512F26D58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225886-9FDD-A656-9C2F-7E6464834C5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F282D5-53CE-7187-EB2F-E932357C2AE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1108BD-AEB7-5394-8973-9E7CBF836F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56BAF7-FFD5-F723-1CE5-9E85CE4970B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13AACF-3F59-154F-BDB1-20DD3B1300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6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Created eligibility criteria Leaf Clinical Trials (LCT)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Highly granular,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entity types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Best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entity F1 score 81%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relations 85%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0CE6F5-A518-52B2-1075-6CE3650D3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F746D-C7D6-CFCD-CE63-67DE627FFB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B5595F-32B0-86B5-E2E4-06BAF8E6900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BE81C-3589-E4C8-CBC8-91C68F47A4F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1FA81C-857B-B161-C6F0-3BD11A0A56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EC1C8B-57B8-337F-1131-72E3FC4882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3E258D-C70F-7F00-282D-AC95038B0A7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3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4C515AF-F0BA-2CC4-45A3-C7C3446F5D7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B409DA-B8FA-122E-A7F3-EE8FE003FB1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CD3BAA-B510-2BB7-2FBB-2033964E8AF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77B1F6-D433-0D8F-4CE6-4FC2E5403A8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4C35A-4143-924D-EA25-75BD95C1937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483674-AA08-83CB-728C-A5CC1A267CE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A59A59-6D6E-244A-8A34-DE0E8925114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06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71425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finding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certain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relevant to a potential study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Often used in prep-to-research, hypothesis generation, power calculations, clinical trial recruitment, etc.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be done by manual chart review, electronic case report forms (eCRF), or queries of clinical databases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A9DE30-E162-BF98-9610-AA335D6B27E0}"/>
              </a:ext>
            </a:extLst>
          </p:cNvPr>
          <p:cNvGrpSpPr/>
          <p:nvPr/>
        </p:nvGrpSpPr>
        <p:grpSpPr>
          <a:xfrm>
            <a:off x="8267566" y="1767006"/>
            <a:ext cx="3481924" cy="2505746"/>
            <a:chOff x="8267566" y="1767006"/>
            <a:chExt cx="3481924" cy="2505746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39312E71-AA3B-D63E-A2C1-21953FDB6DD0}"/>
                </a:ext>
              </a:extLst>
            </p:cNvPr>
            <p:cNvSpPr/>
            <p:nvPr/>
          </p:nvSpPr>
          <p:spPr>
            <a:xfrm>
              <a:off x="10857162" y="2261138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6E15F7-5195-7615-3F9E-1D42AC0CF25F}"/>
                </a:ext>
              </a:extLst>
            </p:cNvPr>
            <p:cNvSpPr txBox="1"/>
            <p:nvPr/>
          </p:nvSpPr>
          <p:spPr>
            <a:xfrm>
              <a:off x="10242141" y="1767006"/>
              <a:ext cx="1476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5.5m patients</a:t>
              </a:r>
              <a:b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(EHR)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B28CEB-3996-27EB-C695-11320B0B1310}"/>
                </a:ext>
              </a:extLst>
            </p:cNvPr>
            <p:cNvSpPr txBox="1"/>
            <p:nvPr/>
          </p:nvSpPr>
          <p:spPr>
            <a:xfrm>
              <a:off x="8267566" y="2702706"/>
              <a:ext cx="1665841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Over 65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Hypoglycemic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Left-handed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16EF9FEC-9992-31AE-BC84-4E31F7A4139A}"/>
                </a:ext>
              </a:extLst>
            </p:cNvPr>
            <p:cNvSpPr/>
            <p:nvPr/>
          </p:nvSpPr>
          <p:spPr>
            <a:xfrm>
              <a:off x="10851758" y="3584947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64FB51-0A0D-FD6C-FC57-F7605905AB46}"/>
                </a:ext>
              </a:extLst>
            </p:cNvPr>
            <p:cNvSpPr txBox="1"/>
            <p:nvPr/>
          </p:nvSpPr>
          <p:spPr>
            <a:xfrm>
              <a:off x="10173418" y="3964975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1,422 patients</a:t>
              </a:r>
            </a:p>
          </p:txBody>
        </p:sp>
        <p:pic>
          <p:nvPicPr>
            <p:cNvPr id="4098" name="Picture 2" descr="Funnel like clipart - Clipground">
              <a:extLst>
                <a:ext uri="{FF2B5EF4-FFF2-40B4-BE49-F238E27FC236}">
                  <a16:creationId xmlns:a16="http://schemas.microsoft.com/office/drawing/2014/main" id="{AA3F7AA9-1A52-87A5-2EC5-B9BD2C5B5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374" y1="22254" x2="51170" y2="14162"/>
                          <a14:foregroundMark x1="51170" y1="14162" x2="87719" y2="26012"/>
                          <a14:foregroundMark x1="87719" y1="26012" x2="22807" y2="271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372" y="2537367"/>
              <a:ext cx="1088224" cy="110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264B4B4D-D99B-EBA9-D9D0-A0DFB6BF4296}"/>
                </a:ext>
              </a:extLst>
            </p:cNvPr>
            <p:cNvSpPr/>
            <p:nvPr/>
          </p:nvSpPr>
          <p:spPr>
            <a:xfrm>
              <a:off x="9459791" y="2771537"/>
              <a:ext cx="101804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76F11E8-DF96-C7CE-A210-B6FC3EDB387D}"/>
                </a:ext>
              </a:extLst>
            </p:cNvPr>
            <p:cNvSpPr/>
            <p:nvPr/>
          </p:nvSpPr>
          <p:spPr>
            <a:xfrm>
              <a:off x="9917685" y="2976251"/>
              <a:ext cx="68948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5B013C97-689D-E5B9-03F5-B6C1C814D72B}"/>
                </a:ext>
              </a:extLst>
            </p:cNvPr>
            <p:cNvSpPr/>
            <p:nvPr/>
          </p:nvSpPr>
          <p:spPr>
            <a:xfrm>
              <a:off x="9788352" y="3191407"/>
              <a:ext cx="1018042" cy="205443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8D7716-D767-1AC4-C3AC-A718A003CBCD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Cohort Discovery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CEF4E-A317-8D41-A921-5DFB5886615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B4C254-0500-A4B5-7338-15A7175DBAF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A6CFD-A6C1-CDC8-F72D-AB8173CE974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E1D237-2C31-97E8-E17A-4599014661E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06696E-94F5-8825-FD27-69042B41FE1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7857C5-A195-DF7A-FC68-A8E0E883DC5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EDA7A2-90B3-5142-9BFD-3CB4D872608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3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514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555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Challenges in Query Generation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2" y="2028616"/>
            <a:ext cx="804117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Query generation originally planned using rules, named entity and relation models from Aim 1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Predicted named entities with relations represented as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However, generating queries from graphs is difficult and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error-prone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Many, many rules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Difficult to maintain and test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Does not generalize well to new data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7B7330-9369-6149-82FE-740E773207B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9C91CC-AA03-B6D1-E688-6CC9B805691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2D59C-3143-57D1-BCEE-029E882E8FE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083C01-FCC1-2D20-3668-EF106314820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EF2B0A-EA7E-6521-D159-38F0AC6F7F5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80824B-0F77-776E-D088-20D01BCEA96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7AF83-4381-5C5D-FA74-010BF53912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Parsing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351C63-04F5-02DD-D794-D04783ADB93B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77CFC6C-1EED-4B1F-AFDD-0B2D607E9330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2BAF30-947D-729B-C17C-7916B0BA124C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EAB0A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55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Parsing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0FFDFC-F470-E4D9-3573-167C2FAA6059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C5E7D5E-BFFB-3121-7DCA-E49D94432475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394636-01E3-18EE-494C-22965D6C90BF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cond(“Diabetic”),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neg(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drug(“metformin”)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36AB2F-FD8F-F024-F764-B9B4AE9E5014}"/>
              </a:ext>
            </a:extLst>
          </p:cNvPr>
          <p:cNvSpPr txBox="1"/>
          <p:nvPr/>
        </p:nvSpPr>
        <p:spPr>
          <a:xfrm>
            <a:off x="6983747" y="131742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ECB6D1-AC19-522F-0246-193F77DF392A}"/>
              </a:ext>
            </a:extLst>
          </p:cNvPr>
          <p:cNvCxnSpPr>
            <a:cxnSpLocks/>
          </p:cNvCxnSpPr>
          <p:nvPr/>
        </p:nvCxnSpPr>
        <p:spPr>
          <a:xfrm>
            <a:off x="7134590" y="1907177"/>
            <a:ext cx="0" cy="434217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B9E36A-19ED-BC89-846A-E3DFF69FA5FD}"/>
              </a:ext>
            </a:extLst>
          </p:cNvPr>
          <p:cNvCxnSpPr>
            <a:cxnSpLocks/>
          </p:cNvCxnSpPr>
          <p:nvPr/>
        </p:nvCxnSpPr>
        <p:spPr>
          <a:xfrm>
            <a:off x="7374076" y="2253413"/>
            <a:ext cx="0" cy="377811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350804-11ED-0097-678D-50641D337E5D}"/>
              </a:ext>
            </a:extLst>
          </p:cNvPr>
          <p:cNvCxnSpPr>
            <a:cxnSpLocks/>
          </p:cNvCxnSpPr>
          <p:nvPr/>
        </p:nvCxnSpPr>
        <p:spPr>
          <a:xfrm>
            <a:off x="7604854" y="2681731"/>
            <a:ext cx="0" cy="54914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FC135-EF55-8D29-451C-74C96750823E}"/>
              </a:ext>
            </a:extLst>
          </p:cNvPr>
          <p:cNvCxnSpPr>
            <a:cxnSpLocks/>
          </p:cNvCxnSpPr>
          <p:nvPr/>
        </p:nvCxnSpPr>
        <p:spPr>
          <a:xfrm>
            <a:off x="7604854" y="3875352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DB06BD-8F3D-0CEF-3821-22ECC20B69D6}"/>
              </a:ext>
            </a:extLst>
          </p:cNvPr>
          <p:cNvCxnSpPr>
            <a:cxnSpLocks/>
          </p:cNvCxnSpPr>
          <p:nvPr/>
        </p:nvCxnSpPr>
        <p:spPr>
          <a:xfrm>
            <a:off x="7604854" y="5007960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A8EF1B-B73A-4644-14DF-78381B7CCD89}"/>
              </a:ext>
            </a:extLst>
          </p:cNvPr>
          <p:cNvCxnSpPr>
            <a:cxnSpLocks/>
          </p:cNvCxnSpPr>
          <p:nvPr/>
        </p:nvCxnSpPr>
        <p:spPr>
          <a:xfrm>
            <a:off x="7861757" y="4115332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1EE75-6E6B-A6B1-9798-937F85BF7C37}"/>
              </a:ext>
            </a:extLst>
          </p:cNvPr>
          <p:cNvCxnSpPr>
            <a:cxnSpLocks/>
          </p:cNvCxnSpPr>
          <p:nvPr/>
        </p:nvCxnSpPr>
        <p:spPr>
          <a:xfrm>
            <a:off x="7861757" y="5199549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238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Creation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Randomly selected 2,000 lines of eligibility criteria from the LCT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~30% of lines (600) rare or complex entity/relation types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(If-Then, Before/After, Contraindication, etc.)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Remaining ~70% random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Called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“Leaf Logical Form”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“LLF” corpus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A2C9A-A9F2-15AD-C6D7-4813F1037B0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B45030-791F-6F1B-1793-2B58393FF9E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F2D37D-4C74-4B7B-21D5-79442540610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382A19-81E5-9F40-6231-5482DA57311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6AAE39-B2AA-C8C0-6703-C7C76BB9C4D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C9D8EE-AD25-4988-AB20-CC4767AF909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982E69-6D28-084F-9455-262EADCC9AE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0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813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Creation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(cont.)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65303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Each eligibility criteria line saved as a JavaScript file of format: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FC662-2152-CE9F-4C38-55ED6CEFEE6B}"/>
              </a:ext>
            </a:extLst>
          </p:cNvPr>
          <p:cNvSpPr txBox="1"/>
          <p:nvPr/>
        </p:nvSpPr>
        <p:spPr>
          <a:xfrm>
            <a:off x="1248503" y="2403719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Inclusion or Exclusion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2F7047-5039-8B8A-3A68-2229BE77A6F6}"/>
              </a:ext>
            </a:extLst>
          </p:cNvPr>
          <p:cNvCxnSpPr/>
          <p:nvPr/>
        </p:nvCxnSpPr>
        <p:spPr>
          <a:xfrm>
            <a:off x="3077308" y="256735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03B3A0-30B4-F54D-346E-219861ACBFCD}"/>
              </a:ext>
            </a:extLst>
          </p:cNvPr>
          <p:cNvSpPr txBox="1"/>
          <p:nvPr/>
        </p:nvSpPr>
        <p:spPr>
          <a:xfrm>
            <a:off x="2015199" y="279229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Original text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C57BC-E3F6-1994-3311-20E8C39EB41E}"/>
              </a:ext>
            </a:extLst>
          </p:cNvPr>
          <p:cNvCxnSpPr/>
          <p:nvPr/>
        </p:nvCxnSpPr>
        <p:spPr>
          <a:xfrm>
            <a:off x="3077308" y="294618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A2AE3A-A3C9-7A34-59A6-5AC4A29E4387}"/>
              </a:ext>
            </a:extLst>
          </p:cNvPr>
          <p:cNvSpPr txBox="1"/>
          <p:nvPr/>
        </p:nvSpPr>
        <p:spPr>
          <a:xfrm>
            <a:off x="1701011" y="322783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Augmented text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B0118-4F10-C976-FBD5-E5D889079EDD}"/>
              </a:ext>
            </a:extLst>
          </p:cNvPr>
          <p:cNvCxnSpPr/>
          <p:nvPr/>
        </p:nvCxnSpPr>
        <p:spPr>
          <a:xfrm>
            <a:off x="3077308" y="3380470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26A30-ECA7-D7B0-4A40-95124470542A}"/>
              </a:ext>
            </a:extLst>
          </p:cNvPr>
          <p:cNvSpPr txBox="1"/>
          <p:nvPr/>
        </p:nvSpPr>
        <p:spPr>
          <a:xfrm>
            <a:off x="474784" y="4143457"/>
            <a:ext cx="27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human annotation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D41436-5324-702E-7936-2A5AE56981E8}"/>
              </a:ext>
            </a:extLst>
          </p:cNvPr>
          <p:cNvCxnSpPr/>
          <p:nvPr/>
        </p:nvCxnSpPr>
        <p:spPr>
          <a:xfrm>
            <a:off x="3088069" y="4296093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969CC8-9877-90E5-DE6F-F37244A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476" y="2433276"/>
            <a:ext cx="6960011" cy="2786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BB23CE-7DF4-FB9D-D2E9-E6CCF61F7D8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8A1209-1782-751F-159B-BBD1F249BD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1DD720-0382-DF71-C1EC-B3F1781357A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0FA27A-E7D5-BB03-0F51-E6C73CD9EC1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EB7FA5-4C0D-FBDB-3979-A9C14483F39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C2B987-26EF-E20F-64CE-2E9F721462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9E343-193D-9A3A-7C0E-24879CCF3A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74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3" y="864878"/>
            <a:ext cx="96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3 annotators: all UW PhD students, 2 in BIME, 1 in Information School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weekly for 2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Resulting corpus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1,980 single-annotated, 20 triple-annotated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BLEU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82.4%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37D485-537D-9456-5FC8-5019E906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01321"/>
              </p:ext>
            </p:extLst>
          </p:nvPr>
        </p:nvGraphicFramePr>
        <p:xfrm>
          <a:off x="1944078" y="4526236"/>
          <a:ext cx="5327160" cy="184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3257">
                  <a:extLst>
                    <a:ext uri="{9D8B030D-6E8A-4147-A177-3AD203B41FA5}">
                      <a16:colId xmlns:a16="http://schemas.microsoft.com/office/drawing/2014/main" val="1572572539"/>
                    </a:ext>
                  </a:extLst>
                </a:gridCol>
                <a:gridCol w="2143903">
                  <a:extLst>
                    <a:ext uri="{9D8B030D-6E8A-4147-A177-3AD203B41FA5}">
                      <a16:colId xmlns:a16="http://schemas.microsoft.com/office/drawing/2014/main" val="2712226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 Score (%)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1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86.6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075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84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2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34522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39EA27F-489F-AD8C-EE95-936E7895B9D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ADE986-577B-D9C7-A0E6-38BF1D0830A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2D16A-49F5-2499-A793-53C8A7F33EB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4A6E8-ADFD-74D1-8702-60295FEA984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B0CD96-1673-AFFB-5A76-BCB0064E0AD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1FD68-3233-B121-6171-0A6346A831B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5438AF-AEA0-DB1C-824B-42D112611D8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7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B73BAB6E-6802-1311-2B90-5C52FB9E3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98608"/>
              </p:ext>
            </p:extLst>
          </p:nvPr>
        </p:nvGraphicFramePr>
        <p:xfrm>
          <a:off x="4300870" y="1333209"/>
          <a:ext cx="7647353" cy="5001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4570">
                  <a:extLst>
                    <a:ext uri="{9D8B030D-6E8A-4147-A177-3AD203B41FA5}">
                      <a16:colId xmlns:a16="http://schemas.microsoft.com/office/drawing/2014/main" val="2764175157"/>
                    </a:ext>
                  </a:extLst>
                </a:gridCol>
                <a:gridCol w="3283131">
                  <a:extLst>
                    <a:ext uri="{9D8B030D-6E8A-4147-A177-3AD203B41FA5}">
                      <a16:colId xmlns:a16="http://schemas.microsoft.com/office/drawing/2014/main" val="582873168"/>
                    </a:ext>
                  </a:extLst>
                </a:gridCol>
                <a:gridCol w="2463408">
                  <a:extLst>
                    <a:ext uri="{9D8B030D-6E8A-4147-A177-3AD203B41FA5}">
                      <a16:colId xmlns:a16="http://schemas.microsoft.com/office/drawing/2014/main" val="1230966251"/>
                    </a:ext>
                  </a:extLst>
                </a:gridCol>
                <a:gridCol w="776244">
                  <a:extLst>
                    <a:ext uri="{9D8B030D-6E8A-4147-A177-3AD203B41FA5}">
                      <a16:colId xmlns:a16="http://schemas.microsoft.com/office/drawing/2014/main" val="4094126085"/>
                    </a:ext>
                  </a:extLst>
                </a:gridCol>
              </a:tblGrid>
              <a:tr h="3704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Syntax Style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Input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Output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347026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Raw Text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Diabetics who smoke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9761124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Augmented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(“Diabetics”) who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(“smoke”)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1200" b="0" i="0">
                        <a:latin typeface="Consolas" panose="020B0609020204030204" pitchFamily="49" charset="0"/>
                        <a:ea typeface="Roboto Light" panose="02000000000000000000" pitchFamily="2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25981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(@1) who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(@1),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(@2)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00705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“Diabetics”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“smoke”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“Diabetics”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“smoke”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54708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Shift-Reduce+ </a:t>
                      </a:r>
                      <a:b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</a:b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@1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@2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@1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@2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994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LLF Corpus– Results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448733" y="1735449"/>
            <a:ext cx="36687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Random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70/20/10 train/test/dev split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of corpus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Experiments used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”T5”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architecture and pretrained model for various Seq2Seq tasks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Tried other syntax styles as well from literature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”Shift-Reduce”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“Pointer”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38906-1930-415E-AE1D-EAA52A0C21F0}"/>
              </a:ext>
            </a:extLst>
          </p:cNvPr>
          <p:cNvSpPr/>
          <p:nvPr/>
        </p:nvSpPr>
        <p:spPr>
          <a:xfrm>
            <a:off x="4188321" y="3599089"/>
            <a:ext cx="7772400" cy="89121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3B5460-01B1-97A0-8348-11697C0BC2BA}"/>
              </a:ext>
            </a:extLst>
          </p:cNvPr>
          <p:cNvSpPr/>
          <p:nvPr/>
        </p:nvSpPr>
        <p:spPr>
          <a:xfrm>
            <a:off x="4117481" y="4519894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A9ADDD-389B-82B1-23C3-CE27728B2E05}"/>
              </a:ext>
            </a:extLst>
          </p:cNvPr>
          <p:cNvSpPr/>
          <p:nvPr/>
        </p:nvSpPr>
        <p:spPr>
          <a:xfrm>
            <a:off x="4238347" y="2525802"/>
            <a:ext cx="7772400" cy="8978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75E7F-79D8-28D5-716F-E7322C1F3C81}"/>
              </a:ext>
            </a:extLst>
          </p:cNvPr>
          <p:cNvSpPr/>
          <p:nvPr/>
        </p:nvSpPr>
        <p:spPr>
          <a:xfrm>
            <a:off x="4300870" y="2490266"/>
            <a:ext cx="7772400" cy="89787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7C800-AFB2-92BA-1605-F7BC3003F8D5}"/>
              </a:ext>
            </a:extLst>
          </p:cNvPr>
          <p:cNvSpPr txBox="1"/>
          <p:nvPr/>
        </p:nvSpPr>
        <p:spPr>
          <a:xfrm>
            <a:off x="448733" y="5213324"/>
            <a:ext cx="36687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Replacing raw spans with named entity logical forms improved by +14.7%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461A6-243B-4031-9842-D3ED8C8EEED9}"/>
              </a:ext>
            </a:extLst>
          </p:cNvPr>
          <p:cNvSpPr/>
          <p:nvPr/>
        </p:nvSpPr>
        <p:spPr>
          <a:xfrm>
            <a:off x="4117481" y="5368903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B30598-D782-7EA5-2B85-34F839D7BBA4}"/>
              </a:ext>
            </a:extLst>
          </p:cNvPr>
          <p:cNvSpPr txBox="1"/>
          <p:nvPr/>
        </p:nvSpPr>
        <p:spPr>
          <a:xfrm>
            <a:off x="304800" y="5381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69D6C-BF0D-5829-E535-01F32D3C2BB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1A2F70-C95B-2B91-1A15-560FB48BE86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2F569-0B4D-5EC2-7C74-F403163009A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98040D-2DF7-EC29-D5CD-86FF109263E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451726-4A54-2F92-9ED0-0BD5E9E6AF6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3781BE-7CFD-210B-4BA6-8E32E8E5964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195E76-BB4F-F221-82FC-8B76F32D2F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7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2" grpId="0" animBg="1"/>
      <p:bldP spid="6" grpId="0" animBg="1"/>
      <p:bldP spid="23" grpId="0" animBg="1"/>
      <p:bldP spid="24" grpId="0" build="p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KB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402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Knowledge Base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09106"/>
            <a:ext cx="709762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Built using RDF, or Resource Description Framework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 database of triples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query-able by SPARQL</a:t>
            </a:r>
            <a:endParaRPr lang="en-US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Core is the UMLS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Also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LOINC2HPO (for Lab Result -&gt; Condition reasoning)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Disease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Symptom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Potential Drug-Drug Interactions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COVID-19 Ontology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A43632-1DF5-77C9-0C76-69D9892FA5FE}"/>
              </a:ext>
            </a:extLst>
          </p:cNvPr>
          <p:cNvGrpSpPr/>
          <p:nvPr/>
        </p:nvGrpSpPr>
        <p:grpSpPr>
          <a:xfrm>
            <a:off x="8194937" y="2125233"/>
            <a:ext cx="3552041" cy="2611817"/>
            <a:chOff x="6670803" y="59599"/>
            <a:chExt cx="3552041" cy="261181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BAAD03-14A3-3B80-1011-6D25BF7F3408}"/>
                </a:ext>
              </a:extLst>
            </p:cNvPr>
            <p:cNvSpPr txBox="1"/>
            <p:nvPr/>
          </p:nvSpPr>
          <p:spPr>
            <a:xfrm>
              <a:off x="7546249" y="59599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Knowledge Base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776BC24-64E3-EB07-65BE-C30234A72F03}"/>
                </a:ext>
              </a:extLst>
            </p:cNvPr>
            <p:cNvSpPr/>
            <p:nvPr/>
          </p:nvSpPr>
          <p:spPr>
            <a:xfrm>
              <a:off x="6922991" y="426616"/>
              <a:ext cx="3196312" cy="2114562"/>
            </a:xfrm>
            <a:prstGeom prst="roundRect">
              <a:avLst/>
            </a:prstGeom>
            <a:solidFill>
              <a:srgbClr val="12D548">
                <a:alpha val="5098"/>
              </a:srgbClr>
            </a:solidFill>
            <a:ln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AD97336-D53E-3DFC-7061-4436E366F59E}"/>
                </a:ext>
              </a:extLst>
            </p:cNvPr>
            <p:cNvGrpSpPr/>
            <p:nvPr/>
          </p:nvGrpSpPr>
          <p:grpSpPr>
            <a:xfrm>
              <a:off x="6670803" y="683139"/>
              <a:ext cx="2767731" cy="1988277"/>
              <a:chOff x="5075356" y="722330"/>
              <a:chExt cx="2767731" cy="1988277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4262F806-E68A-245C-1061-B07228906FD1}"/>
                  </a:ext>
                </a:extLst>
              </p:cNvPr>
              <p:cNvSpPr/>
              <p:nvPr/>
            </p:nvSpPr>
            <p:spPr>
              <a:xfrm rot="20384924">
                <a:off x="5075356" y="1319735"/>
                <a:ext cx="2257110" cy="1124729"/>
              </a:xfrm>
              <a:prstGeom prst="arc">
                <a:avLst>
                  <a:gd name="adj1" fmla="val 16200000"/>
                  <a:gd name="adj2" fmla="val 20859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9D791F4-2D0F-9D7B-5AAC-4978088369CB}"/>
                  </a:ext>
                </a:extLst>
              </p:cNvPr>
              <p:cNvGrpSpPr/>
              <p:nvPr/>
            </p:nvGrpSpPr>
            <p:grpSpPr>
              <a:xfrm>
                <a:off x="5696012" y="722330"/>
                <a:ext cx="2147075" cy="1988277"/>
                <a:chOff x="3613081" y="736884"/>
                <a:chExt cx="2147075" cy="1988277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3C62E5-091C-26EB-E56D-860AE6670DC5}"/>
                    </a:ext>
                  </a:extLst>
                </p:cNvPr>
                <p:cNvCxnSpPr/>
                <p:nvPr/>
              </p:nvCxnSpPr>
              <p:spPr>
                <a:xfrm flipV="1">
                  <a:off x="3917576" y="833718"/>
                  <a:ext cx="636495" cy="502023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9705A945-EA5C-ED15-7303-2F40BB2BD03F}"/>
                    </a:ext>
                  </a:extLst>
                </p:cNvPr>
                <p:cNvSpPr/>
                <p:nvPr/>
              </p:nvSpPr>
              <p:spPr>
                <a:xfrm>
                  <a:off x="4563036" y="73688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73EAE74-AE54-DA03-70FC-F3FEECD03EDA}"/>
                    </a:ext>
                  </a:extLst>
                </p:cNvPr>
                <p:cNvSpPr/>
                <p:nvPr/>
              </p:nvSpPr>
              <p:spPr>
                <a:xfrm>
                  <a:off x="4403182" y="807107"/>
                  <a:ext cx="620881" cy="555243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C1596B1-46AA-F5E8-22EF-05287C1C2276}"/>
                    </a:ext>
                  </a:extLst>
                </p:cNvPr>
                <p:cNvSpPr/>
                <p:nvPr/>
              </p:nvSpPr>
              <p:spPr>
                <a:xfrm>
                  <a:off x="4957885" y="109842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55345C2-41CB-3EEE-21D7-18EE0AD5B4AE}"/>
                    </a:ext>
                  </a:extLst>
                </p:cNvPr>
                <p:cNvSpPr/>
                <p:nvPr/>
              </p:nvSpPr>
              <p:spPr>
                <a:xfrm>
                  <a:off x="3792070" y="1335741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41D77A3-BC39-508C-0A35-12C5B15774A6}"/>
                    </a:ext>
                  </a:extLst>
                </p:cNvPr>
                <p:cNvSpPr/>
                <p:nvPr/>
              </p:nvSpPr>
              <p:spPr>
                <a:xfrm>
                  <a:off x="4340429" y="138952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E53D3F8-DACD-7E33-8437-7FA26F838DCD}"/>
                    </a:ext>
                  </a:extLst>
                </p:cNvPr>
                <p:cNvSpPr/>
                <p:nvPr/>
              </p:nvSpPr>
              <p:spPr>
                <a:xfrm>
                  <a:off x="4214923" y="181983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FEAB3AC-9737-D013-9445-2854B5891448}"/>
                    </a:ext>
                  </a:extLst>
                </p:cNvPr>
                <p:cNvSpPr/>
                <p:nvPr/>
              </p:nvSpPr>
              <p:spPr>
                <a:xfrm>
                  <a:off x="5634650" y="122816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E197E72-6FDD-C108-6D81-15610DD344AC}"/>
                    </a:ext>
                  </a:extLst>
                </p:cNvPr>
                <p:cNvSpPr/>
                <p:nvPr/>
              </p:nvSpPr>
              <p:spPr>
                <a:xfrm>
                  <a:off x="4957885" y="202139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4F16EF9-AFDD-9EF3-F4B4-03FBCAAF57F5}"/>
                    </a:ext>
                  </a:extLst>
                </p:cNvPr>
                <p:cNvSpPr/>
                <p:nvPr/>
              </p:nvSpPr>
              <p:spPr>
                <a:xfrm>
                  <a:off x="5167499" y="152399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4C971C0-3D63-8F36-134E-05290D8F8120}"/>
                    </a:ext>
                  </a:extLst>
                </p:cNvPr>
                <p:cNvSpPr/>
                <p:nvPr/>
              </p:nvSpPr>
              <p:spPr>
                <a:xfrm>
                  <a:off x="3917576" y="2061882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D43A49A4-D28C-6EF8-C5DE-815D1DF15829}"/>
                    </a:ext>
                  </a:extLst>
                </p:cNvPr>
                <p:cNvSpPr/>
                <p:nvPr/>
              </p:nvSpPr>
              <p:spPr>
                <a:xfrm>
                  <a:off x="5471495" y="1766045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161312C-D0AE-B086-0FF3-99669B7B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935" y="1496552"/>
                  <a:ext cx="510989" cy="524846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FFF3D5D-2FC9-B44B-7830-DF2CACBEF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2898" y="1330368"/>
                  <a:ext cx="321752" cy="19918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02D58D96-90DB-32E3-5192-F12691719713}"/>
                    </a:ext>
                  </a:extLst>
                </p:cNvPr>
                <p:cNvSpPr/>
                <p:nvPr/>
              </p:nvSpPr>
              <p:spPr>
                <a:xfrm>
                  <a:off x="3613081" y="1403933"/>
                  <a:ext cx="358283" cy="1284471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32DBDE2D-749D-4B4A-347C-3528C662C764}"/>
                    </a:ext>
                  </a:extLst>
                </p:cNvPr>
                <p:cNvSpPr/>
                <p:nvPr/>
              </p:nvSpPr>
              <p:spPr>
                <a:xfrm rot="1462931" flipH="1">
                  <a:off x="4018385" y="1418587"/>
                  <a:ext cx="83056" cy="1306574"/>
                </a:xfrm>
                <a:prstGeom prst="arc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681F2B4-2975-E732-BD0C-C000FA0D9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429" y="1889077"/>
                  <a:ext cx="606879" cy="157091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AA8AAF2-2666-B579-7EE0-E7C391944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61" y="1167847"/>
                  <a:ext cx="530441" cy="1013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CB29981-4F53-217A-F580-A70D4EB83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93968" y="1856760"/>
                  <a:ext cx="377527" cy="2015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3F50285-1D92-490D-47E8-820EFC2F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2731" y="1624109"/>
                  <a:ext cx="204474" cy="14846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A371E74-7229-0D81-E7B8-72940EE7B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3047" y="1280715"/>
                  <a:ext cx="32888" cy="982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4D4B3BF-66A3-E01D-4ABA-ACACE3C6E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9963" y="861466"/>
                  <a:ext cx="125006" cy="37121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0B751-DDC6-09A1-4540-2352013DE9BC}"/>
                </a:ext>
              </a:extLst>
            </p:cNvPr>
            <p:cNvSpPr txBox="1"/>
            <p:nvPr/>
          </p:nvSpPr>
          <p:spPr>
            <a:xfrm>
              <a:off x="9131535" y="1322526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Roboto Light" panose="02000000000000000000" pitchFamily="2" charset="0"/>
                  <a:ea typeface="Roboto Light" panose="02000000000000000000" pitchFamily="2" charset="0"/>
                </a:rPr>
                <a:t>UMLS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A1064E-87D3-AB8D-5D1A-1D3C5CD9F2D2}"/>
                </a:ext>
              </a:extLst>
            </p:cNvPr>
            <p:cNvSpPr txBox="1"/>
            <p:nvPr/>
          </p:nvSpPr>
          <p:spPr>
            <a:xfrm>
              <a:off x="8780534" y="664352"/>
              <a:ext cx="7377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Disease </a:t>
              </a:r>
              <a:b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88F17B-D694-98A6-2B84-941D805EB452}"/>
                </a:ext>
              </a:extLst>
            </p:cNvPr>
            <p:cNvSpPr txBox="1"/>
            <p:nvPr/>
          </p:nvSpPr>
          <p:spPr>
            <a:xfrm>
              <a:off x="6914120" y="821424"/>
              <a:ext cx="821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Symptom </a:t>
              </a:r>
              <a:b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026466-6EA4-5B04-6471-95C75D7F23F2}"/>
                </a:ext>
              </a:extLst>
            </p:cNvPr>
            <p:cNvSpPr txBox="1"/>
            <p:nvPr/>
          </p:nvSpPr>
          <p:spPr>
            <a:xfrm>
              <a:off x="7771889" y="434036"/>
              <a:ext cx="942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LOINC2HPO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336DF4-E534-C22A-D11D-8E9B008DC233}"/>
                </a:ext>
              </a:extLst>
            </p:cNvPr>
            <p:cNvSpPr txBox="1"/>
            <p:nvPr/>
          </p:nvSpPr>
          <p:spPr>
            <a:xfrm>
              <a:off x="8674545" y="1968496"/>
              <a:ext cx="13949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Potential Drug-Drug</a:t>
              </a:r>
              <a:b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Interactions (PDDI)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A23115E-87F4-CF4A-8561-ABE51367C8D8}"/>
                </a:ext>
              </a:extLst>
            </p:cNvPr>
            <p:cNvSpPr/>
            <p:nvPr/>
          </p:nvSpPr>
          <p:spPr>
            <a:xfrm>
              <a:off x="9515051" y="341143"/>
              <a:ext cx="707793" cy="3513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RDF + SPARQL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C12A63-85B9-B7BE-0B7A-5E001CAE03B5}"/>
                </a:ext>
              </a:extLst>
            </p:cNvPr>
            <p:cNvSpPr txBox="1"/>
            <p:nvPr/>
          </p:nvSpPr>
          <p:spPr>
            <a:xfrm>
              <a:off x="7074812" y="2092485"/>
              <a:ext cx="1372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COVID-19 Ontology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496DE8-B2C1-B961-D8D5-F6FDD7A501F1}"/>
              </a:ext>
            </a:extLst>
          </p:cNvPr>
          <p:cNvSpPr txBox="1"/>
          <p:nvPr/>
        </p:nvSpPr>
        <p:spPr>
          <a:xfrm>
            <a:off x="-14967" y="5858179"/>
            <a:ext cx="119373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L. M. </a:t>
            </a:r>
            <a:r>
              <a:rPr lang="en-US" sz="900" err="1">
                <a:effectLst/>
                <a:latin typeface="Arial" panose="020B0604020202020204" pitchFamily="34" charset="0"/>
              </a:rPr>
              <a:t>Schriml</a:t>
            </a:r>
            <a:r>
              <a:rPr lang="en-US" sz="900">
                <a:effectLst/>
                <a:latin typeface="Arial" panose="020B0604020202020204" pitchFamily="34" charset="0"/>
              </a:rPr>
              <a:t>, C. </a:t>
            </a:r>
            <a:r>
              <a:rPr lang="en-US" sz="900" err="1">
                <a:effectLst/>
                <a:latin typeface="Arial" panose="020B0604020202020204" pitchFamily="34" charset="0"/>
              </a:rPr>
              <a:t>Arze</a:t>
            </a:r>
            <a:r>
              <a:rPr lang="en-US" sz="900">
                <a:effectLst/>
                <a:latin typeface="Arial" panose="020B0604020202020204" pitchFamily="34" charset="0"/>
              </a:rPr>
              <a:t>, S. </a:t>
            </a:r>
            <a:r>
              <a:rPr lang="en-US" sz="900" err="1">
                <a:effectLst/>
                <a:latin typeface="Arial" panose="020B0604020202020204" pitchFamily="34" charset="0"/>
              </a:rPr>
              <a:t>Nadendla</a:t>
            </a:r>
            <a:r>
              <a:rPr lang="en-US" sz="900">
                <a:effectLst/>
                <a:latin typeface="Arial" panose="020B0604020202020204" pitchFamily="34" charset="0"/>
              </a:rPr>
              <a:t>, Y.-W. W. Chang, M. </a:t>
            </a:r>
            <a:r>
              <a:rPr lang="en-US" sz="900" err="1">
                <a:effectLst/>
                <a:latin typeface="Arial" panose="020B0604020202020204" pitchFamily="34" charset="0"/>
              </a:rPr>
              <a:t>Mazaitis</a:t>
            </a:r>
            <a:r>
              <a:rPr lang="en-US" sz="900">
                <a:effectLst/>
                <a:latin typeface="Arial" panose="020B0604020202020204" pitchFamily="34" charset="0"/>
              </a:rPr>
              <a:t>, V. Felix, G. Feng, and W. A. Kibbe. Disease Ontology: a backbone for disease semantic integration. Nucleic acids research, 40(D1):D940–D946, 2012.</a:t>
            </a: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A. Sargsyan, A. T. </a:t>
            </a:r>
            <a:r>
              <a:rPr lang="en-US" sz="900" err="1">
                <a:effectLst/>
                <a:latin typeface="Arial" panose="020B0604020202020204" pitchFamily="34" charset="0"/>
              </a:rPr>
              <a:t>Kodamullil</a:t>
            </a:r>
            <a:r>
              <a:rPr lang="en-US" sz="900">
                <a:effectLst/>
                <a:latin typeface="Arial" panose="020B0604020202020204" pitchFamily="34" charset="0"/>
              </a:rPr>
              <a:t>, S. </a:t>
            </a:r>
            <a:r>
              <a:rPr lang="en-US" sz="900" err="1">
                <a:effectLst/>
                <a:latin typeface="Arial" panose="020B0604020202020204" pitchFamily="34" charset="0"/>
              </a:rPr>
              <a:t>Baksi</a:t>
            </a:r>
            <a:r>
              <a:rPr lang="en-US" sz="900">
                <a:effectLst/>
                <a:latin typeface="Arial" panose="020B0604020202020204" pitchFamily="34" charset="0"/>
              </a:rPr>
              <a:t>, J. </a:t>
            </a:r>
            <a:r>
              <a:rPr lang="en-US" sz="900" err="1">
                <a:effectLst/>
                <a:latin typeface="Arial" panose="020B0604020202020204" pitchFamily="34" charset="0"/>
              </a:rPr>
              <a:t>Darms</a:t>
            </a:r>
            <a:r>
              <a:rPr lang="en-US" sz="900">
                <a:effectLst/>
                <a:latin typeface="Arial" panose="020B0604020202020204" pitchFamily="34" charset="0"/>
              </a:rPr>
              <a:t>, S. Madan, S. Gebel, O. </a:t>
            </a:r>
            <a:r>
              <a:rPr lang="en-US" sz="900" err="1">
                <a:effectLst/>
                <a:latin typeface="Arial" panose="020B0604020202020204" pitchFamily="34" charset="0"/>
              </a:rPr>
              <a:t>Keminer</a:t>
            </a:r>
            <a:r>
              <a:rPr lang="en-US" sz="900">
                <a:effectLst/>
                <a:latin typeface="Arial" panose="020B0604020202020204" pitchFamily="34" charset="0"/>
              </a:rPr>
              <a:t>, G. M. Jose, H. </a:t>
            </a:r>
            <a:r>
              <a:rPr lang="en-US" sz="900" err="1">
                <a:effectLst/>
                <a:latin typeface="Arial" panose="020B0604020202020204" pitchFamily="34" charset="0"/>
              </a:rPr>
              <a:t>Balabin</a:t>
            </a:r>
            <a:r>
              <a:rPr lang="en-US" sz="900">
                <a:effectLst/>
                <a:latin typeface="Arial" panose="020B0604020202020204" pitchFamily="34" charset="0"/>
              </a:rPr>
              <a:t>, L. N. DeLong, et al. The COVID-19 ontology. Bioinformatics, 36(24):5703–5705, 2020.</a:t>
            </a: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S. </a:t>
            </a:r>
            <a:r>
              <a:rPr lang="en-US" sz="900" err="1">
                <a:effectLst/>
                <a:latin typeface="Arial" panose="020B0604020202020204" pitchFamily="34" charset="0"/>
              </a:rPr>
              <a:t>Ayvaz</a:t>
            </a:r>
            <a:r>
              <a:rPr lang="en-US" sz="900">
                <a:effectLst/>
                <a:latin typeface="Arial" panose="020B0604020202020204" pitchFamily="34" charset="0"/>
              </a:rPr>
              <a:t>, J. Horn, O. </a:t>
            </a:r>
            <a:r>
              <a:rPr lang="en-US" sz="900" err="1">
                <a:effectLst/>
                <a:latin typeface="Arial" panose="020B0604020202020204" pitchFamily="34" charset="0"/>
              </a:rPr>
              <a:t>Hassanzadeh</a:t>
            </a:r>
            <a:r>
              <a:rPr lang="en-US" sz="900">
                <a:effectLst/>
                <a:latin typeface="Arial" panose="020B0604020202020204" pitchFamily="34" charset="0"/>
              </a:rPr>
              <a:t>, Q. Zhu, J. Stan, N. P. </a:t>
            </a:r>
            <a:r>
              <a:rPr lang="en-US" sz="900" err="1">
                <a:effectLst/>
                <a:latin typeface="Arial" panose="020B0604020202020204" pitchFamily="34" charset="0"/>
              </a:rPr>
              <a:t>Tatonetti</a:t>
            </a:r>
            <a:r>
              <a:rPr lang="en-US" sz="900">
                <a:effectLst/>
                <a:latin typeface="Arial" panose="020B0604020202020204" pitchFamily="34" charset="0"/>
              </a:rPr>
              <a:t>, S. </a:t>
            </a:r>
            <a:r>
              <a:rPr lang="en-US" sz="900" err="1">
                <a:effectLst/>
                <a:latin typeface="Arial" panose="020B0604020202020204" pitchFamily="34" charset="0"/>
              </a:rPr>
              <a:t>Vilar</a:t>
            </a:r>
            <a:r>
              <a:rPr lang="en-US" sz="900">
                <a:effectLst/>
                <a:latin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</a:rPr>
              <a:t>Brochhausen</a:t>
            </a:r>
            <a:r>
              <a:rPr lang="en-US" sz="900">
                <a:effectLst/>
                <a:latin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</a:rPr>
              <a:t>Samwald</a:t>
            </a:r>
            <a:r>
              <a:rPr lang="en-US" sz="900">
                <a:effectLst/>
                <a:latin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</a:rPr>
              <a:t>Rastegar-Mojarad</a:t>
            </a:r>
            <a:r>
              <a:rPr lang="en-US" sz="900">
                <a:effectLst/>
                <a:latin typeface="Arial" panose="020B0604020202020204" pitchFamily="34" charset="0"/>
              </a:rPr>
              <a:t>, et al. Toward a complete dataset of drug–drug interaction information from publicly available sources. Journal of biomedical informatics, 55:206–217, 2015.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X. A. Zhang, A. Yates, N. </a:t>
            </a:r>
            <a:r>
              <a:rPr lang="en-US" sz="900" err="1">
                <a:effectLst/>
                <a:latin typeface="Arial" panose="020B0604020202020204" pitchFamily="34" charset="0"/>
              </a:rPr>
              <a:t>Vasilevsky</a:t>
            </a:r>
            <a:r>
              <a:rPr lang="en-US" sz="900">
                <a:effectLst/>
                <a:latin typeface="Arial" panose="020B0604020202020204" pitchFamily="34" charset="0"/>
              </a:rPr>
              <a:t>, J. </a:t>
            </a:r>
            <a:r>
              <a:rPr lang="en-US" sz="900" err="1">
                <a:effectLst/>
                <a:latin typeface="Arial" panose="020B0604020202020204" pitchFamily="34" charset="0"/>
              </a:rPr>
              <a:t>Gourdine</a:t>
            </a:r>
            <a:r>
              <a:rPr lang="en-US" sz="900">
                <a:effectLst/>
                <a:latin typeface="Arial" panose="020B0604020202020204" pitchFamily="34" charset="0"/>
              </a:rPr>
              <a:t>, T. J. Callahan, L. C. Carmody, D. </a:t>
            </a:r>
            <a:r>
              <a:rPr lang="en-US" sz="900" err="1">
                <a:effectLst/>
                <a:latin typeface="Arial" panose="020B0604020202020204" pitchFamily="34" charset="0"/>
              </a:rPr>
              <a:t>Danis</a:t>
            </a:r>
            <a:r>
              <a:rPr lang="en-US" sz="900">
                <a:effectLst/>
                <a:latin typeface="Arial" panose="020B0604020202020204" pitchFamily="34" charset="0"/>
              </a:rPr>
              <a:t>, M. P. </a:t>
            </a:r>
            <a:r>
              <a:rPr lang="en-US" sz="900" err="1">
                <a:effectLst/>
                <a:latin typeface="Arial" panose="020B0604020202020204" pitchFamily="34" charset="0"/>
              </a:rPr>
              <a:t>Joachimiak</a:t>
            </a:r>
            <a:r>
              <a:rPr lang="en-US" sz="900">
                <a:effectLst/>
                <a:latin typeface="Arial" panose="020B0604020202020204" pitchFamily="34" charset="0"/>
              </a:rPr>
              <a:t>, V. </a:t>
            </a:r>
            <a:r>
              <a:rPr lang="en-US" sz="900" err="1">
                <a:effectLst/>
                <a:latin typeface="Arial" panose="020B0604020202020204" pitchFamily="34" charset="0"/>
              </a:rPr>
              <a:t>Ravanmehr</a:t>
            </a:r>
            <a:r>
              <a:rPr lang="en-US" sz="900">
                <a:effectLst/>
                <a:latin typeface="Arial" panose="020B0604020202020204" pitchFamily="34" charset="0"/>
              </a:rPr>
              <a:t>, E. R. Pfaff, et al. Semantic integration of clinical laboratory tests from electronic health records for deep phenotyping and biomarker discovery. NPJ digital medicine, 2(1):1–9, 2019.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5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29280CF-E4F7-B8F0-EA94-DA9CB650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25" y="2228850"/>
            <a:ext cx="3632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395B1-B0EF-DF93-8CFC-529C9398F37E}"/>
              </a:ext>
            </a:extLst>
          </p:cNvPr>
          <p:cNvSpPr txBox="1"/>
          <p:nvPr/>
        </p:nvSpPr>
        <p:spPr>
          <a:xfrm>
            <a:off x="8352692" y="4629150"/>
            <a:ext cx="1696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https://xkcd.com/2530</a:t>
            </a:r>
            <a:r>
              <a:rPr lang="en-US" sz="12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0048" y="2028616"/>
            <a:ext cx="71425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Prospective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study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designed to determine whether an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intervention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(drug, device, etc.)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 safe and effective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“Randomized” if participants randomly assigned to different groups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“Controlled” if includes a control group which does not receive intervention in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– free-text descriptions of requirements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Inclusion – must meet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Exclusion – must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meet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Recognized as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method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determining safety and efficacy of new treatments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789680-DC42-BEEB-D6E7-BC11E9AC1D6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CC41A5-617B-CEBB-58F3-27FBD8CECF8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F4F3E9-41F3-BA37-24D1-FFA6F77B01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F9A021-3B0F-9F0D-37DA-3D7443D81DF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9336A-6E04-7A71-455C-D922C3B88AE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7EAC14-632F-D63C-EF3D-52FFB347846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EDD4F1-3208-387C-53D2-4056B92D83B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5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1205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0A694-EF96-FB90-89F4-A127AC560F2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37F80-A09A-AC94-C2DD-950980CBA86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6B3E04-BE8C-4EBF-E3CB-20A3B24D05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450CA0-B0B3-21EB-E204-18D2F8A8973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013E22-ECA3-F1DE-5C73-62B6916A1B3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BB0F7F-E7E3-59D3-D8B7-331561E730E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986CBF-36C5-5B83-DB45-09E51A51B49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9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803A44-109E-76D1-BAB9-9E74EC2FB65B}"/>
              </a:ext>
            </a:extLst>
          </p:cNvPr>
          <p:cNvGrpSpPr/>
          <p:nvPr/>
        </p:nvGrpSpPr>
        <p:grpSpPr>
          <a:xfrm>
            <a:off x="838513" y="2826527"/>
            <a:ext cx="4245559" cy="3023875"/>
            <a:chOff x="5717909" y="1111681"/>
            <a:chExt cx="4161206" cy="30238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0A8DE93-8784-74DC-6148-9AE0C267346D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F768E-CD11-C0F1-772A-D49F1B3A6AD2}"/>
                </a:ext>
              </a:extLst>
            </p:cNvPr>
            <p:cNvSpPr txBox="1"/>
            <p:nvPr/>
          </p:nvSpPr>
          <p:spPr>
            <a:xfrm>
              <a:off x="5907389" y="1175551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drug()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.for(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464476-3D2A-E329-C741-77CBDAB86182}"/>
              </a:ext>
            </a:extLst>
          </p:cNvPr>
          <p:cNvSpPr txBox="1"/>
          <p:nvPr/>
        </p:nvSpPr>
        <p:spPr>
          <a:xfrm>
            <a:off x="4876436" y="418896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causes changes to </a:t>
            </a:r>
            <a:r>
              <a:rPr lang="en-US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respiration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EEEE9-C3F9-53B4-9B6A-7D3B2981A674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9173F-D4CB-E852-4EC8-24658592A09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6D9D81-C3DD-26AA-57DD-522AC777DDA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3AB38C-AC00-CFF8-6131-7F729ABB470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31F74-653F-BF4D-BDAB-86DB7C35404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8D4800-A9D8-F195-A72A-29E333B37B1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B1C2C3-F89A-11E9-5E5C-34717AF701F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D578D4-BE0F-B7EA-E8AE-A9559782CFD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66E259-AE73-649C-F1D6-32ED175564F8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935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r>
              <a:rPr lang="en-US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can be used to treat </a:t>
            </a:r>
            <a:r>
              <a:rPr lang="en-US" b="1">
                <a:solidFill>
                  <a:schemeClr val="accent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endParaRPr lang="en-US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D1003A-A474-B859-332B-49AA755C7CE0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CF4BCD-9C34-9131-659C-E2C02C495611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0172C-9B02-B55C-3658-03FE24C52432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523426-5586-E7EC-A939-73D1D00D00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5791C3-12E0-7A3C-6994-C28D4B2F9C2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2B495A-E3B0-7210-5C2B-46361F762B7E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E8D01C-313D-FFF6-3C70-DCCECA7EF8C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76664F-A6BB-015C-D621-073D66638BE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59198-5751-718A-A420-97CD13FF4B2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0A3D46-ECF2-AE47-A690-7A8C34B80B3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218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 can be used to treat asthma</a:t>
            </a: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15165-8132-F5EE-F10D-B77CC2AC44C1}"/>
              </a:ext>
            </a:extLst>
          </p:cNvPr>
          <p:cNvSpPr txBox="1"/>
          <p:nvPr/>
        </p:nvSpPr>
        <p:spPr>
          <a:xfrm>
            <a:off x="4876436" y="3011006"/>
            <a:ext cx="717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AB0AA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Mycosis</a:t>
            </a:r>
            <a:r>
              <a:rPr lang="en-US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(fungal infection) is a contraindication to </a:t>
            </a:r>
            <a:r>
              <a:rPr lang="en-US" b="1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endParaRPr lang="en-US" b="1">
              <a:solidFill>
                <a:srgbClr val="E59AE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6BDFB3-BF0D-78E1-87A4-8146D385A47C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812DA4-A25F-AC6D-7D29-F1415B9774C2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70EF54-43AE-6DEF-B34E-C0F4A9EBFC8F}"/>
              </a:ext>
            </a:extLst>
          </p:cNvPr>
          <p:cNvSpPr/>
          <p:nvPr/>
        </p:nvSpPr>
        <p:spPr>
          <a:xfrm>
            <a:off x="4677853" y="311496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EF140D-AA17-469C-A655-34F5B16A05D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00348-DC1B-0399-D71D-05387102D98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11D3BB-F5FD-9D86-94E6-92F55BF57E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4785C-F4A3-67B1-05CD-BD6B6BC319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DF3AD1-EB4E-85F3-B4DD-B896AA13E4F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A80DB2-D9B3-9F5A-2DF7-1D053B527C7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7575B2-CB98-F92B-37C9-FC2345CB0A7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5C4794-4A25-4DBB-F759-0431A8F6010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989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049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420603" y="2197908"/>
            <a:ext cx="506579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Map logical forms to a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”: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Machine-readable “tagging” system for mapping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objects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and records to their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meaning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usage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Small pre-defined subset of UMLS concepts</a:t>
            </a:r>
            <a:endParaRPr lang="en-US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A5A15A-808F-9AC5-EBAC-079F09E54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86783"/>
              </p:ext>
            </p:extLst>
          </p:nvPr>
        </p:nvGraphicFramePr>
        <p:xfrm>
          <a:off x="6982780" y="3375430"/>
          <a:ext cx="4813705" cy="1215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480">
                  <a:extLst>
                    <a:ext uri="{9D8B030D-6E8A-4147-A177-3AD203B41FA5}">
                      <a16:colId xmlns:a16="http://schemas.microsoft.com/office/drawing/2014/main" val="228471056"/>
                    </a:ext>
                  </a:extLst>
                </a:gridCol>
                <a:gridCol w="1541819">
                  <a:extLst>
                    <a:ext uri="{9D8B030D-6E8A-4147-A177-3AD203B41FA5}">
                      <a16:colId xmlns:a16="http://schemas.microsoft.com/office/drawing/2014/main" val="1648522837"/>
                    </a:ext>
                  </a:extLst>
                </a:gridCol>
                <a:gridCol w="1894406">
                  <a:extLst>
                    <a:ext uri="{9D8B030D-6E8A-4147-A177-3AD203B41FA5}">
                      <a16:colId xmlns:a16="http://schemas.microsoft.com/office/drawing/2014/main" val="1204896472"/>
                    </a:ext>
                  </a:extLst>
                </a:gridCol>
              </a:tblGrid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birthdate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019061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1-1-2000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94277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2-2-1980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98552"/>
                  </a:ext>
                </a:extLst>
              </a:tr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3-3-1970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95986"/>
                  </a:ext>
                </a:extLst>
              </a:tr>
            </a:tbl>
          </a:graphicData>
        </a:graphic>
      </p:graphicFrame>
      <p:sp>
        <p:nvSpPr>
          <p:cNvPr id="13" name="Left Brace 12">
            <a:extLst>
              <a:ext uri="{FF2B5EF4-FFF2-40B4-BE49-F238E27FC236}">
                <a16:creationId xmlns:a16="http://schemas.microsoft.com/office/drawing/2014/main" id="{10E09F17-611A-9DEF-4A53-16A5C0C3C90B}"/>
              </a:ext>
            </a:extLst>
          </p:cNvPr>
          <p:cNvSpPr/>
          <p:nvPr/>
        </p:nvSpPr>
        <p:spPr>
          <a:xfrm rot="5400000">
            <a:off x="7458258" y="2472112"/>
            <a:ext cx="380994" cy="1331951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9F5D194-2EE9-ECF6-0291-1C99DC93AFA7}"/>
              </a:ext>
            </a:extLst>
          </p:cNvPr>
          <p:cNvSpPr/>
          <p:nvPr/>
        </p:nvSpPr>
        <p:spPr>
          <a:xfrm rot="5400000">
            <a:off x="8934698" y="2383519"/>
            <a:ext cx="380994" cy="1509135"/>
          </a:xfrm>
          <a:prstGeom prst="leftBrace">
            <a:avLst>
              <a:gd name="adj1" fmla="val 8333"/>
              <a:gd name="adj2" fmla="val 50582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02DD03-DD92-E334-A475-C459D1A07811}"/>
              </a:ext>
            </a:extLst>
          </p:cNvPr>
          <p:cNvSpPr txBox="1"/>
          <p:nvPr/>
        </p:nvSpPr>
        <p:spPr>
          <a:xfrm>
            <a:off x="8326213" y="2464613"/>
            <a:ext cx="159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C0421451</a:t>
            </a:r>
            <a:r>
              <a:rPr lang="en-US" sz="1400"/>
              <a:t> </a:t>
            </a:r>
          </a:p>
          <a:p>
            <a:pPr algn="ctr"/>
            <a:r>
              <a:rPr lang="en-US" sz="1400"/>
              <a:t>“Date of Birth”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CB38E-1D4B-EB0E-6A37-90F31B171EC2}"/>
              </a:ext>
            </a:extLst>
          </p:cNvPr>
          <p:cNvSpPr txBox="1"/>
          <p:nvPr/>
        </p:nvSpPr>
        <p:spPr>
          <a:xfrm>
            <a:off x="6314075" y="2464613"/>
            <a:ext cx="266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C5236161</a:t>
            </a:r>
            <a:br>
              <a:rPr lang="en-US" sz="1400"/>
            </a:br>
            <a:r>
              <a:rPr lang="en-US" sz="1400"/>
              <a:t>“Patient Identifier”</a:t>
            </a:r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F2AE269-AFB2-0688-D5DC-F0F9B5E976E0}"/>
              </a:ext>
            </a:extLst>
          </p:cNvPr>
          <p:cNvSpPr/>
          <p:nvPr/>
        </p:nvSpPr>
        <p:spPr>
          <a:xfrm rot="5400000">
            <a:off x="10663244" y="2201946"/>
            <a:ext cx="387598" cy="1878883"/>
          </a:xfrm>
          <a:prstGeom prst="leftBrace">
            <a:avLst>
              <a:gd name="adj1" fmla="val 8333"/>
              <a:gd name="adj2" fmla="val 49532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9EE9F-A067-D286-54A9-A38D7358D163}"/>
              </a:ext>
            </a:extLst>
          </p:cNvPr>
          <p:cNvSpPr txBox="1"/>
          <p:nvPr/>
        </p:nvSpPr>
        <p:spPr>
          <a:xfrm>
            <a:off x="9879763" y="1131706"/>
            <a:ext cx="22077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</a:rPr>
              <a:t>C0421451</a:t>
            </a:r>
            <a:r>
              <a:rPr lang="en-US" sz="1400"/>
              <a:t> “Female” 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‘F’</a:t>
            </a:r>
            <a:br>
              <a:rPr lang="en-US" sz="1400"/>
            </a:br>
            <a:endParaRPr lang="en-US" sz="1400"/>
          </a:p>
          <a:p>
            <a:r>
              <a:rPr lang="en-US" sz="1200">
                <a:solidFill>
                  <a:schemeClr val="accent1"/>
                </a:solidFill>
              </a:rPr>
              <a:t>C0086582</a:t>
            </a:r>
            <a:r>
              <a:rPr lang="en-US" sz="1400"/>
              <a:t> “Male”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‘M’</a:t>
            </a:r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r>
              <a:rPr lang="en-US" sz="1200">
                <a:solidFill>
                  <a:schemeClr val="accent1"/>
                </a:solidFill>
              </a:rPr>
              <a:t>C3887376</a:t>
            </a:r>
            <a:r>
              <a:rPr lang="en-US" sz="1400"/>
              <a:t> “Genderqueer”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‘GQ’</a:t>
            </a:r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4DB335-C943-F462-C40E-7450D7D23E81}"/>
              </a:ext>
            </a:extLst>
          </p:cNvPr>
          <p:cNvSpPr txBox="1"/>
          <p:nvPr/>
        </p:nvSpPr>
        <p:spPr>
          <a:xfrm>
            <a:off x="420603" y="4579938"/>
            <a:ext cx="537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UMLS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Concept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or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Source Coding System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55E61E-B987-93DE-2B52-6379D9BEB7F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48521D-BBE5-5126-8CB0-561870547DE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22B7F3-B24A-1C72-6BA0-8DC36B1D80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DAFE7-446A-587A-0022-2496889A08F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45B070-EE02-E863-A076-C81E917011C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699AEC-BFA8-478F-8DE9-C321F19810B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39D293-2B44-C82C-BC7D-B3360FA1BF5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0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/>
      <p:bldP spid="20" grpId="0" animBg="1"/>
      <p:bldP spid="21" grpId="0"/>
      <p:bldP spid="5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F8DE69-B146-AD5D-2A1D-643BD4FF0C6E}"/>
              </a:ext>
            </a:extLst>
          </p:cNvPr>
          <p:cNvSpPr txBox="1"/>
          <p:nvPr/>
        </p:nvSpPr>
        <p:spPr>
          <a:xfrm>
            <a:off x="5622203" y="4275432"/>
            <a:ext cx="334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Coding System: ICD-10</a:t>
            </a:r>
            <a:r>
              <a:rPr lang="en-US" sz="1400"/>
              <a:t> 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</a:t>
            </a:r>
            <a:r>
              <a:rPr lang="en-US" sz="140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dx_coding_system</a:t>
            </a:r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‘I10’</a:t>
            </a:r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4BC58-2496-5EE7-E750-0B2C9EC8BD39}"/>
              </a:ext>
            </a:extLst>
          </p:cNvPr>
          <p:cNvSpPr txBox="1"/>
          <p:nvPr/>
        </p:nvSpPr>
        <p:spPr>
          <a:xfrm>
            <a:off x="1907036" y="5235923"/>
            <a:ext cx="309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C0241863 </a:t>
            </a:r>
            <a:r>
              <a:rPr lang="en-US" sz="14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FF81B0D-71B0-45BC-88DD-F4A95FD7BF7E}"/>
              </a:ext>
            </a:extLst>
          </p:cNvPr>
          <p:cNvSpPr/>
          <p:nvPr/>
        </p:nvSpPr>
        <p:spPr>
          <a:xfrm rot="5400000">
            <a:off x="6761780" y="3714514"/>
            <a:ext cx="380994" cy="2604420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D9475A2F-C154-5DF2-E29A-D78766291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05717"/>
              </p:ext>
            </p:extLst>
          </p:nvPr>
        </p:nvGraphicFramePr>
        <p:xfrm>
          <a:off x="5639141" y="5235923"/>
          <a:ext cx="26153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346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dx_code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1BC3EB-B713-A900-AE00-D589C48BA04E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998194" y="5418803"/>
            <a:ext cx="640947" cy="1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D0ABCD0-E1BD-17C1-CB7B-0C2B5125C035}"/>
              </a:ext>
            </a:extLst>
          </p:cNvPr>
          <p:cNvSpPr txBox="1"/>
          <p:nvPr/>
        </p:nvSpPr>
        <p:spPr>
          <a:xfrm>
            <a:off x="5622203" y="1924990"/>
            <a:ext cx="159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br>
              <a:rPr lang="en-US" sz="1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cs typeface="Consolas" panose="020B0609020204030204" pitchFamily="49" charset="0"/>
              </a:rPr>
              <a:t>“Patient age”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B761D2-4C86-0B91-E1E9-562FBB2138FC}"/>
              </a:ext>
            </a:extLst>
          </p:cNvPr>
          <p:cNvSpPr txBox="1"/>
          <p:nvPr/>
        </p:nvSpPr>
        <p:spPr>
          <a:xfrm>
            <a:off x="3346111" y="2887382"/>
            <a:ext cx="181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AC2ED97A-F22C-9163-C987-A2731FE56A13}"/>
              </a:ext>
            </a:extLst>
          </p:cNvPr>
          <p:cNvSpPr/>
          <p:nvPr/>
        </p:nvSpPr>
        <p:spPr>
          <a:xfrm rot="5400000">
            <a:off x="6242130" y="1883721"/>
            <a:ext cx="380994" cy="1565122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32">
            <a:extLst>
              <a:ext uri="{FF2B5EF4-FFF2-40B4-BE49-F238E27FC236}">
                <a16:creationId xmlns:a16="http://schemas.microsoft.com/office/drawing/2014/main" id="{EE6345C7-F46B-8C39-F5D9-C159E896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69742"/>
              </p:ext>
            </p:extLst>
          </p:nvPr>
        </p:nvGraphicFramePr>
        <p:xfrm>
          <a:off x="5639140" y="2885481"/>
          <a:ext cx="15760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048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current_age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37898-4E55-1072-1400-C21AF216CA12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5164182" y="3068361"/>
            <a:ext cx="474958" cy="3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7B4272-BDCB-DA7B-A11F-68E308ADBB1D}"/>
              </a:ext>
            </a:extLst>
          </p:cNvPr>
          <p:cNvSpPr txBox="1"/>
          <p:nvPr/>
        </p:nvSpPr>
        <p:spPr>
          <a:xfrm>
            <a:off x="2478584" y="5558311"/>
            <a:ext cx="261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Coding System: ICD-10</a:t>
            </a:r>
            <a:r>
              <a:rPr lang="en-US" sz="1400"/>
              <a:t> </a:t>
            </a:r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E08-E13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0A9981-EF74-19E8-2858-04C8E6F733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3A764-3918-0AF1-B6A8-BED8C071229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29096A-3281-C365-9067-2C80DA19250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E544A8-260D-7157-3F6B-6F19445D527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88562F-54B3-F9CD-AC22-CC150958D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BCCEBC-59E4-0544-1201-0684440F0DC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7CC34-3131-D825-76F4-DF402C9D7E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46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1" grpId="0" animBg="1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- System Overview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02F5CE-4A10-BEA8-87A3-C86C56915F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42EA28-4A25-D5C6-5895-0A6DBA16010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5C29FD-C596-F127-F06C-539349F57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94FBFB-6922-1A4E-7BAC-F2DD3A29D37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811E4E-2CCA-E003-56C0-D0F8E90779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AF5F6F-BC9C-580D-472E-DA226C7B4AA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19E60E-D1B9-6630-BEA9-F2C31FC79C4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A6718E-4F0B-6717-BB78-C99B422C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6" y="1492532"/>
            <a:ext cx="9693115" cy="53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8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304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valuation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1091487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Extracted metadata on 168 clinical trials at UW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between Jan. 2017 and Dec. 2021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At least 10 patients enrolled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Number of raw lines of eligibility criteria file &lt;= 30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Grouped trials by “condition” field,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conditions of interest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Randomly chose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1 trial per condition (except cancer, where 2 chosen),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 total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Generated SQL queries using </a:t>
            </a:r>
            <a:r>
              <a:rPr lang="en-US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programmer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 time-limited by trial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used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OMOP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instructed to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Skip criterion which cannot be computed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 about non-specific criteria where possible (e.g., symptoms, contraindications)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Both </a:t>
            </a:r>
            <a:r>
              <a:rPr lang="en-US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skipped criteria where zero patients found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2E074-1521-9ACA-3AD8-A2FC475D364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AB7D7-ECF7-469B-80C6-7AD42C6BB6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215008-F80B-525C-0D4B-A261D2C3D68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C0CD9-C203-D222-B888-0AC7D4B4BA9E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BC447-7EAA-6BDA-CEE7-BD963FC35D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AD094A-22BD-1B15-006C-FD0DC2F429D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FF3557-1DD9-8D4F-52F6-90A512A3D5F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52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94908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Expensive – between 2004 &amp; 2016, mean costs: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I: $3.8m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II: $13.3m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III: $19.8m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Finding eligible patients time-consuming and costly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often complex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Patients recruited tend to be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ethnic majorities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affluent than affected populations at large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- 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0" y="5996226"/>
            <a:ext cx="82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Sertkaya</a:t>
            </a:r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, Aylin, et al. "Key cost drivers of pharmaceutical clinical trials in the United States." Clinical Trials 13.2 (2016): 117-126.</a:t>
            </a:r>
          </a:p>
          <a:p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G. Frank. Current challenges in clinical trial patient recruitment and enrollment. </a:t>
            </a:r>
            <a:r>
              <a:rPr lang="en-US" sz="10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SoCRA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Source, 2(February):30–38, 2004.</a:t>
            </a:r>
          </a:p>
          <a:p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C. Heller, J. E. Balls-Berry, J. D. Nery, P. J. Erwin, D. Littleton, M. Kim, and W. P. </a:t>
            </a:r>
            <a:r>
              <a:rPr lang="en-US" sz="10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Kuo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Strategies addressing barriers to clinical trial enrollment of underrepresented populations: a systematic review. Contemporary clinical trials, 39(2):169–182, 2014.</a:t>
            </a:r>
          </a:p>
          <a:p>
            <a:endParaRPr lang="en-US" sz="1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D25CBF-BE4A-A697-1698-88F52C89D60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F94BE2-C4BF-1762-5197-F4778CDCFA3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77E322-EC42-009F-3E51-34C29632D3C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804058-650E-CD33-1601-DAEC0B56BF4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5755E8-E284-84F3-FF41-578E9AC501A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81D27E-E058-BAD6-B1BC-0A25A951EB0F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18C31F-3F0E-5478-C142-877B0BD998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9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D890-7462-2718-909F-960FD0393D2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6A920B-4FED-BFB7-CBE3-497FA8F3E4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4A912F-331D-6D37-F35B-C07EEE5A8A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EA2F8F-A7CE-110E-776E-C3DCCEDA560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15D21-C0F3-3AFE-01E0-B209F9F394D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F01E82-2C64-B6CC-1989-DF6DEC86C22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75DE59-E529-5C18-4455-A117863D290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131F29-C2E8-C5C8-815A-51D7E821D957}"/>
              </a:ext>
            </a:extLst>
          </p:cNvPr>
          <p:cNvSpPr txBox="1"/>
          <p:nvPr/>
        </p:nvSpPr>
        <p:spPr>
          <a:xfrm>
            <a:off x="363729" y="1978264"/>
            <a:ext cx="31531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LeafAI matched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43% of patients compared to 27% by human programmer 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across 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Zero patients matched in 3/8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Human spent 26 hours, LeafAI several minutes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Many limitations, e.g.,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We don’t know # of truly eligible patients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OMOP DB did not contain entirety of EHR data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E58170-3653-4B77-643C-2953E6C0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05" y="1561609"/>
            <a:ext cx="7772400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771900" y="1124480"/>
            <a:ext cx="585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rgbClr val="C00000"/>
                </a:solidFill>
              </a:rPr>
              <a:t>Exclusion</a:t>
            </a:r>
            <a:r>
              <a:rPr lang="en-US" sz="1600" i="1"/>
              <a:t>: “Current </a:t>
            </a:r>
            <a:r>
              <a:rPr lang="en-US" sz="1600" i="1">
                <a:solidFill>
                  <a:schemeClr val="accent6"/>
                </a:solidFill>
              </a:rPr>
              <a:t>shift work sleep disorder</a:t>
            </a:r>
            <a:r>
              <a:rPr lang="en-US" sz="1600" i="1"/>
              <a:t>, or </a:t>
            </a:r>
            <a:r>
              <a:rPr lang="en-US" sz="1600" i="1">
                <a:solidFill>
                  <a:schemeClr val="accent6"/>
                </a:solidFill>
              </a:rPr>
              <a:t>narcolepsy</a:t>
            </a:r>
            <a:r>
              <a:rPr lang="en-US" sz="1600" i="1"/>
              <a:t> diagnosed with polysomnography and multiple sleep latency test”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53B46-E7E9-A2AD-5B91-4DF8F2C7F61D}"/>
              </a:ext>
            </a:extLst>
          </p:cNvPr>
          <p:cNvSpPr txBox="1"/>
          <p:nvPr/>
        </p:nvSpPr>
        <p:spPr>
          <a:xfrm>
            <a:off x="8562818" y="2425948"/>
            <a:ext cx="3191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rgbClr val="C00000"/>
                </a:solidFill>
              </a:rPr>
              <a:t>Exclusion</a:t>
            </a:r>
            <a:r>
              <a:rPr lang="en-US" sz="1600" i="1"/>
              <a:t>: “Current </a:t>
            </a:r>
            <a:r>
              <a:rPr lang="en-US" sz="1600" i="1">
                <a:solidFill>
                  <a:schemeClr val="accent6"/>
                </a:solidFill>
              </a:rPr>
              <a:t>stimulant</a:t>
            </a:r>
            <a:r>
              <a:rPr lang="en-US" sz="1600" i="1"/>
              <a:t> or </a:t>
            </a:r>
            <a:r>
              <a:rPr lang="en-US" sz="1600" i="1">
                <a:solidFill>
                  <a:schemeClr val="accent6"/>
                </a:solidFill>
              </a:rPr>
              <a:t>wake-promoting agent </a:t>
            </a:r>
            <a:r>
              <a:rPr lang="en-US" sz="1600" i="1"/>
              <a:t>use (such as amantadine, modafinil, methylphenidate, or amphetamine) within 30 days of screening”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EC1C3-104C-C368-EE71-EE0083E9372B}"/>
              </a:ext>
            </a:extLst>
          </p:cNvPr>
          <p:cNvSpPr txBox="1"/>
          <p:nvPr/>
        </p:nvSpPr>
        <p:spPr>
          <a:xfrm>
            <a:off x="8658383" y="3947227"/>
            <a:ext cx="2743200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Many patients had orders for stimulants over course of trial.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A78792-4A85-5A98-FE46-0BD0DE7383B5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AA7268-D1EA-5E6C-C855-0FA8870D24BA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785805-2D43-1B49-D77D-9C9C63997CD5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C60CE-92E2-5727-FD49-E8E2D39F3E6E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5366F-4044-AEB0-E327-0D6176A3A734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2EBEC84-4F09-7685-1993-398513B22909}"/>
              </a:ext>
            </a:extLst>
          </p:cNvPr>
          <p:cNvSpPr txBox="1"/>
          <p:nvPr/>
        </p:nvSpPr>
        <p:spPr>
          <a:xfrm>
            <a:off x="4712986" y="1848472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excluded patients with drowsiness, snoring, etc.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E53735-8B95-5C09-54E0-8C1858AB76CA}"/>
              </a:ext>
            </a:extLst>
          </p:cNvPr>
          <p:cNvGrpSpPr/>
          <p:nvPr/>
        </p:nvGrpSpPr>
        <p:grpSpPr>
          <a:xfrm>
            <a:off x="1212871" y="3560150"/>
            <a:ext cx="5942389" cy="3176761"/>
            <a:chOff x="958019" y="3498675"/>
            <a:chExt cx="5942389" cy="31767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E7E7DA-3845-174C-4FC6-50CFCEB8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19" y="3498675"/>
              <a:ext cx="5942389" cy="30092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0B7224-F7C1-DB1A-53F9-838F9622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259" y="6406313"/>
              <a:ext cx="1123296" cy="269123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>
            <a:off x="3869259" y="1709469"/>
            <a:ext cx="609608" cy="2930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E1301A-ABF3-9EA5-2FDA-308371D3F65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247407" y="3087668"/>
            <a:ext cx="3315411" cy="218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E8B19B0-60CE-5277-4527-BFBE7F2CC1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328C0F-8B16-2E9F-5CDD-75ED50EF510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ACF73-E61B-BFBB-76B9-235827CE8C2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6F3E4-5339-2660-3053-15A33122D00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C556D-233E-9BB1-6B30-6202AA86258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3BC3A6-7384-95C9-BBF9-A309FCD0C6B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83330B-5FF3-CD14-1F55-9EF69F53E2A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0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 animBg="1"/>
      <p:bldP spid="3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EC031BB-DD53-16FE-3BA3-A0DBF2595E91}"/>
              </a:ext>
            </a:extLst>
          </p:cNvPr>
          <p:cNvGrpSpPr/>
          <p:nvPr/>
        </p:nvGrpSpPr>
        <p:grpSpPr>
          <a:xfrm>
            <a:off x="238043" y="3301668"/>
            <a:ext cx="6323624" cy="3373768"/>
            <a:chOff x="238043" y="3301668"/>
            <a:chExt cx="6845300" cy="35563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58A00C-39CE-609D-E422-CBB58497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043" y="3301668"/>
              <a:ext cx="6845300" cy="3314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D16AEE-BCEF-1C34-EA69-F7D1B519F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2316" y="6565900"/>
              <a:ext cx="1219200" cy="2921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4433544" y="1024504"/>
            <a:ext cx="377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“People diagnosed with </a:t>
            </a:r>
            <a:r>
              <a:rPr lang="en-US" sz="1600" i="1">
                <a:solidFill>
                  <a:schemeClr val="accent6"/>
                </a:solidFill>
              </a:rPr>
              <a:t>T1DM</a:t>
            </a:r>
            <a:r>
              <a:rPr lang="en-US" sz="1600" i="1"/>
              <a:t>, confirmed diagnosis prior to 40 years of age and a diagnosed for minimum of 1 year.”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083343" y="2598003"/>
            <a:ext cx="485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“Type 1 diabetics using either continuous subcutaneous </a:t>
            </a:r>
            <a:r>
              <a:rPr lang="en-US" sz="1600" i="1">
                <a:solidFill>
                  <a:schemeClr val="accent6"/>
                </a:solidFill>
              </a:rPr>
              <a:t>insulin infusion </a:t>
            </a:r>
            <a:r>
              <a:rPr lang="en-US" sz="1600" i="1"/>
              <a:t>(with lispro or </a:t>
            </a:r>
            <a:r>
              <a:rPr lang="en-US" sz="1600" i="1" err="1"/>
              <a:t>aspart</a:t>
            </a:r>
            <a:r>
              <a:rPr lang="en-US" sz="1600" i="1"/>
              <a:t>) or multiple daily doses of </a:t>
            </a:r>
            <a:r>
              <a:rPr lang="en-US" sz="1600" i="1">
                <a:solidFill>
                  <a:schemeClr val="accent6"/>
                </a:solidFill>
              </a:rPr>
              <a:t>insulin</a:t>
            </a:r>
            <a:r>
              <a:rPr lang="en-US" sz="1600" i="1"/>
              <a:t>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88B778-E0BA-3C94-B93F-020DC88142A0}"/>
              </a:ext>
            </a:extLst>
          </p:cNvPr>
          <p:cNvSpPr txBox="1"/>
          <p:nvPr/>
        </p:nvSpPr>
        <p:spPr>
          <a:xfrm>
            <a:off x="8131504" y="1181440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>
                <a:solidFill>
                  <a:srgbClr val="FFC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queried A1c &gt; 6.5%,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used diagnosis codes.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E61626-97E2-1D66-C492-73DAE4E7A41F}"/>
              </a:ext>
            </a:extLst>
          </p:cNvPr>
          <p:cNvSpPr txBox="1"/>
          <p:nvPr/>
        </p:nvSpPr>
        <p:spPr>
          <a:xfrm>
            <a:off x="7083344" y="4631235"/>
            <a:ext cx="5032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rgbClr val="C00000"/>
                </a:solidFill>
              </a:rPr>
              <a:t>Exclusion</a:t>
            </a:r>
            <a:r>
              <a:rPr lang="en-US" sz="1600" i="1"/>
              <a:t>: “History or presence of </a:t>
            </a:r>
            <a:r>
              <a:rPr lang="en-US" sz="1600" i="1">
                <a:solidFill>
                  <a:schemeClr val="accent6"/>
                </a:solidFill>
              </a:rPr>
              <a:t>symptomatic autonomic neuropathy </a:t>
            </a:r>
            <a:r>
              <a:rPr lang="en-US" sz="1600" i="1"/>
              <a:t>or </a:t>
            </a:r>
            <a:r>
              <a:rPr lang="en-US" sz="1600" i="1">
                <a:solidFill>
                  <a:schemeClr val="accent6"/>
                </a:solidFill>
              </a:rPr>
              <a:t>chronic gastrointestinal disease</a:t>
            </a:r>
            <a:r>
              <a:rPr lang="en-US" sz="1600" i="1"/>
              <a:t>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422EE-4C92-7EB0-FB60-0E5B26FDDD0E}"/>
              </a:ext>
            </a:extLst>
          </p:cNvPr>
          <p:cNvSpPr txBox="1"/>
          <p:nvPr/>
        </p:nvSpPr>
        <p:spPr>
          <a:xfrm>
            <a:off x="7794114" y="5301495"/>
            <a:ext cx="3191933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excluded patients with diagnoses for abdominal pain, vomiting, constipation, etc.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A424C7-F08B-E9D0-1F7B-5C17E40D76D8}"/>
              </a:ext>
            </a:extLst>
          </p:cNvPr>
          <p:cNvGrpSpPr/>
          <p:nvPr/>
        </p:nvGrpSpPr>
        <p:grpSpPr>
          <a:xfrm>
            <a:off x="146818" y="2412243"/>
            <a:ext cx="1488863" cy="695454"/>
            <a:chOff x="9196300" y="1011223"/>
            <a:chExt cx="1488863" cy="69545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E699C8-F5F5-A0A1-7F9E-9F3A6A155829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0B9D9C3-8598-8A11-8606-C5DE7DC2C728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8352BF-6FD0-0D90-6B82-0BCB8EC1EBBB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C28C1E-77B4-7760-217F-D71A64DBE95F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630217" y="1892150"/>
            <a:ext cx="3803327" cy="174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838515" y="3447839"/>
            <a:ext cx="6244828" cy="2385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BC80F9-A711-F338-A267-CFFF0C731400}"/>
              </a:ext>
            </a:extLst>
          </p:cNvPr>
          <p:cNvCxnSpPr>
            <a:cxnSpLocks/>
          </p:cNvCxnSpPr>
          <p:nvPr/>
        </p:nvCxnSpPr>
        <p:spPr>
          <a:xfrm flipH="1">
            <a:off x="4363443" y="5063067"/>
            <a:ext cx="2719900" cy="96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DD28160-105F-129B-F654-09FD8F610DEE}"/>
              </a:ext>
            </a:extLst>
          </p:cNvPr>
          <p:cNvSpPr txBox="1"/>
          <p:nvPr/>
        </p:nvSpPr>
        <p:spPr>
          <a:xfrm>
            <a:off x="7429063" y="3447839"/>
            <a:ext cx="353447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Few patients had insulin orders (in our data).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02950-C719-C233-A32C-71812FA44A7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8083D8-32F0-B420-992E-63B7DC75E28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D7DDF4-DEC0-0570-319A-8DAF2BEB05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00F185-0EB9-D96F-1974-BF41F6761DF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E5A01-785A-354E-5380-C0FF560BFA2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89DD1-DDA8-7205-A4C9-65779E2F0CA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B4883C-DBD0-C2F7-4DEE-AD9291E47A2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7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  <p:bldP spid="26" grpId="0" animBg="1"/>
      <p:bldP spid="31" grpId="0"/>
      <p:bldP spid="34" grpId="0" animBg="1"/>
      <p:bldP spid="6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77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Discussion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“Missing” data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very challenging, causes false negatives</a:t>
            </a:r>
            <a:endParaRPr lang="en-US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Affects both human and LeafAI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(KB)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double-edged sword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</a:rPr>
              <a:t>✓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Casts wide net,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slightly higher recall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C00000"/>
                </a:solidFill>
              </a:rPr>
              <a:t>⨯</a:t>
            </a:r>
            <a:r>
              <a:rPr lang="en-US"/>
              <a:t>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Can cause unnecessary exclusions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e.g., snoring “is-a” sleep disorder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Need for human-in-the-loop review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programmer may have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higher precision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6CF537-A4F9-DD58-F94E-88EE5D111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A44E4C-466F-F8AC-DD86-BFC737A1C22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646905-6BD3-C923-EFF3-554E6C7D987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BD4C27-D5EE-66F1-C944-1A435B7ED9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CE72DD-091B-F59A-703B-C8BC0B840CA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4BCB77-6D19-8CAE-81DC-19830466909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F6B11D-B05E-CAE9-3880-DDA56EBE65E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7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 Logical Form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LLF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)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Validation BLEU score 93.5%, inter-annotator agreement 82.4%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KB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Incorporated the numerous sources in graph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UMLS-based tagging system for model-agnostic 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Evaluated using 8 UW clinical trials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Matching patients in 5/8 trials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43% recall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human programmer 27%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22C70-7651-1287-DC53-64798ED9552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835ED-9DC3-0854-4708-0E453865C91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E0A5FA-732A-EB8B-D43D-B13A03515CA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DB30B6-F4F3-0F84-09F0-376F8F6DD5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B5392E-5BAA-D42D-08A2-C49A7B2AB06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73DF46-759A-090D-60BE-C467EDC1103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FD8CBD-E7B9-747D-3B1F-C771F95DB84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90D05B7-C9F3-B8E7-5495-829ECB00779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814E6E-37FA-6ACD-BBA8-6A05F9A7340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F86CD-C409-BBA1-BD1B-2AF54986738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61F9F-7076-D808-D614-D81397351B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E2E24F-DFE2-5033-AA22-6B92F6334D8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0CCB98-357B-98D3-407A-2F6E189127D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C20A24-F628-097B-D106-90C20E34208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213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Motivation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3540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cohort discovery from free text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interface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Accessible user action history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with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chat-like interface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Previous actions and responses preserved above ↑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New inputs inserted below ↓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of system actions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Rapid feedback, responsiveness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system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Iterative exploration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editable system responses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multimodal input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evaluation will be future work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Comprehensive study using existing large Leaf user base needed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BFB9E5-1690-B34D-7CDF-3362BAB7C5F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7A3D30-0F52-710A-518F-DA896980DB2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77E8E-216E-92ED-FFA3-31928CEC1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450172-C256-233E-6F6A-A6BBB6E8498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2FF36-9E70-3D1A-3E1D-396E533FD81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DDC8C5-2092-2C4A-D805-ED3A1F2414D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471E96-5CD9-9714-6DA7-785F517B2B4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65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00C69AE-EECB-31FC-DDD2-059D9BC0498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2FAA9-50A2-0796-C2F5-F4417F53B17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8307CE-D9C8-4345-4F14-BCA0FDB19D3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03627C-F0F8-9643-2DEB-8020DB1975C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BE093B-DA7A-2A00-E3F2-FEB74BFE979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23DC6F-90D1-BEBF-88DE-EFAACB68CCE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E04E7C-805A-B60E-A533-1BC08C4CB7D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D91711A-F458-E283-DF2E-AA6084A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728530"/>
            <a:ext cx="11676185" cy="6129470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48DEB0AD-C202-A686-9C96-2AC8BEB067B2}"/>
              </a:ext>
            </a:extLst>
          </p:cNvPr>
          <p:cNvSpPr/>
          <p:nvPr/>
        </p:nvSpPr>
        <p:spPr>
          <a:xfrm>
            <a:off x="4606769" y="1890345"/>
            <a:ext cx="536331" cy="29893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CBEEA7-6A69-695B-A36B-C002FBB52330}"/>
              </a:ext>
            </a:extLst>
          </p:cNvPr>
          <p:cNvSpPr txBox="1"/>
          <p:nvPr/>
        </p:nvSpPr>
        <p:spPr>
          <a:xfrm>
            <a:off x="3341342" y="181995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input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4542907-32E3-2D90-EDCB-E3B201C2115A}"/>
              </a:ext>
            </a:extLst>
          </p:cNvPr>
          <p:cNvSpPr/>
          <p:nvPr/>
        </p:nvSpPr>
        <p:spPr>
          <a:xfrm rot="10800000">
            <a:off x="6859187" y="4636421"/>
            <a:ext cx="536331" cy="29893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C6464B-4B6F-FD00-77C7-6FE123D0127F}"/>
              </a:ext>
            </a:extLst>
          </p:cNvPr>
          <p:cNvSpPr txBox="1"/>
          <p:nvPr/>
        </p:nvSpPr>
        <p:spPr>
          <a:xfrm>
            <a:off x="7395518" y="4601224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 response</a:t>
            </a:r>
          </a:p>
        </p:txBody>
      </p:sp>
    </p:spTree>
    <p:extLst>
      <p:ext uri="{BB962C8B-B14F-4D97-AF65-F5344CB8AC3E}">
        <p14:creationId xmlns:p14="http://schemas.microsoft.com/office/powerpoint/2010/main" val="3546813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6" name="Picture 4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FB87B17-B250-6A67-641F-F09913D1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95" y="1645000"/>
            <a:ext cx="4215605" cy="26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AD3E32C-1D57-F22E-8957-6D4BBAA4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087EA-DBC3-2654-E1C8-5C2094E37CC3}"/>
              </a:ext>
            </a:extLst>
          </p:cNvPr>
          <p:cNvSpPr txBox="1"/>
          <p:nvPr/>
        </p:nvSpPr>
        <p:spPr>
          <a:xfrm>
            <a:off x="5283953" y="2488222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Success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6BAB8BF-E443-0036-AA34-A629F2E44761}"/>
              </a:ext>
            </a:extLst>
          </p:cNvPr>
          <p:cNvSpPr/>
          <p:nvPr/>
        </p:nvSpPr>
        <p:spPr>
          <a:xfrm>
            <a:off x="6515100" y="2749832"/>
            <a:ext cx="281354" cy="19559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3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4" y="1743302"/>
            <a:ext cx="808528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Computer software cannot solve all challenges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However, can sometimes reduce manual workloads and save time/costs related to recruitment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Existing cohort discovery tools can be used by manually translating free-text eligibility criteria into database queries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-37160" y="620056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  -Johnson, Emilie K., et al. "Use of the i2b2 research query tool to conduct a matched case–control clinical research study: advantages, disadvantages and methodological considerations." BMC medical research methodology 14.1 (2014):</a:t>
            </a:r>
            <a:b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L. Penberthy, R. Brown, F. Puma, and B. </a:t>
            </a:r>
            <a:r>
              <a:rPr lang="en-US" sz="9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Dahman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Automated matching software for clinical trials eligibility: measuring efficiency and flexibility. Contemporary clinical trials, 31(3):207–217, 2010.</a:t>
            </a:r>
          </a:p>
          <a:p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S. R. Thadani, C. Weng, J. T. Bigger, J. F. </a:t>
            </a:r>
            <a:r>
              <a:rPr lang="en-US" sz="9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Ennever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D. </a:t>
            </a:r>
            <a:r>
              <a:rPr lang="en-US" sz="9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Wajngurt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Electronic screening improves efficiency in clinical trial recruitment. Journal of the American Medical Informatics Association, 16(6):869–873, 2009.</a:t>
            </a:r>
            <a:endParaRPr lang="en-US" sz="9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EDBA0-3A23-77FF-A638-5C16CD4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79" y="3957108"/>
            <a:ext cx="5149641" cy="1747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57BD9-31B2-38B6-1D45-72EFB524D56E}"/>
              </a:ext>
            </a:extLst>
          </p:cNvPr>
          <p:cNvSpPr txBox="1"/>
          <p:nvPr/>
        </p:nvSpPr>
        <p:spPr>
          <a:xfrm>
            <a:off x="3537159" y="5705073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Roboto Light" panose="02000000000000000000" pitchFamily="2" charset="0"/>
                <a:ea typeface="Roboto Light" panose="02000000000000000000" pitchFamily="2" charset="0"/>
              </a:rPr>
              <a:t>Example Leaf query.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5B5D-8E0D-4E64-9B4E-D6112250804E}"/>
              </a:ext>
            </a:extLst>
          </p:cNvPr>
          <p:cNvSpPr txBox="1"/>
          <p:nvPr/>
        </p:nvSpPr>
        <p:spPr>
          <a:xfrm>
            <a:off x="192340" y="4613939"/>
            <a:ext cx="303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2A3EA5-F366-1428-60B7-495DCBFDDE4A}"/>
              </a:ext>
            </a:extLst>
          </p:cNvPr>
          <p:cNvSpPr/>
          <p:nvPr/>
        </p:nvSpPr>
        <p:spPr>
          <a:xfrm>
            <a:off x="3231114" y="4694808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CED25C1-DFF7-7992-A9C0-7EAC38627B95}"/>
              </a:ext>
            </a:extLst>
          </p:cNvPr>
          <p:cNvSpPr/>
          <p:nvPr/>
        </p:nvSpPr>
        <p:spPr>
          <a:xfrm>
            <a:off x="8771791" y="4694809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C1B6B-8867-FB34-9FD3-CBCC9AC0201D}"/>
              </a:ext>
            </a:extLst>
          </p:cNvPr>
          <p:cNvSpPr txBox="1"/>
          <p:nvPr/>
        </p:nvSpPr>
        <p:spPr>
          <a:xfrm>
            <a:off x="9153623" y="4600257"/>
            <a:ext cx="311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090847-D098-A8FB-E13D-85EF8E45954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D5F38F-241A-72AC-A28F-EA1498ABD2F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1B0285-3295-0854-632F-87084D404C0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63D362-196B-4EC0-E89F-4A6DAC57CD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50CAB4-AAB8-478F-B156-25E1768F454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863819-D9BB-E11A-CD48-4E28BC33B50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E3F271-3467-CE18-1E0F-2E270C580D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8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70DD670-1F2C-7798-DFCC-F644A718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9" y="4991947"/>
            <a:ext cx="4786940" cy="1155782"/>
          </a:xfrm>
          <a:prstGeom prst="rect">
            <a:avLst/>
          </a:prstGeom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A210C8-A7EC-1D51-8746-C9BB956C40CD}"/>
              </a:ext>
            </a:extLst>
          </p:cNvPr>
          <p:cNvCxnSpPr/>
          <p:nvPr/>
        </p:nvCxnSpPr>
        <p:spPr>
          <a:xfrm>
            <a:off x="6001105" y="4774223"/>
            <a:ext cx="5868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660A78B-3CED-3445-56B3-72BF17EE6A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54D97-40DF-7553-3B64-D40EC9C13FB5}"/>
              </a:ext>
            </a:extLst>
          </p:cNvPr>
          <p:cNvSpPr txBox="1"/>
          <p:nvPr/>
        </p:nvSpPr>
        <p:spPr>
          <a:xfrm>
            <a:off x="4954515" y="5280657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>
                <a:latin typeface="Roboto Light" panose="02000000000000000000" pitchFamily="2" charset="0"/>
                <a:ea typeface="Roboto Light" panose="02000000000000000000" pitchFamily="2" charset="0"/>
              </a:rPr>
              <a:t>Failure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D6BA9A5-19B2-018D-04DD-BF71B30A5BF2}"/>
              </a:ext>
            </a:extLst>
          </p:cNvPr>
          <p:cNvSpPr/>
          <p:nvPr/>
        </p:nvSpPr>
        <p:spPr>
          <a:xfrm>
            <a:off x="6185662" y="5542267"/>
            <a:ext cx="281354" cy="19559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4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6" name="Picture 5" descr="A purpl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E2043CD9-6CB7-B5E0-99D1-3A620606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745872"/>
            <a:ext cx="5870118" cy="41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6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75C7E72-BC3C-CA23-A797-E003E896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652955"/>
            <a:ext cx="5841416" cy="42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5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7" name="Picture 6" descr="A picture containing text, screenshot, font, electric blue&#10;&#10;Description automatically generated">
            <a:extLst>
              <a:ext uri="{FF2B5EF4-FFF2-40B4-BE49-F238E27FC236}">
                <a16:creationId xmlns:a16="http://schemas.microsoft.com/office/drawing/2014/main" id="{30847CE8-C995-DBDD-7A0F-D07FD845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02" y="2250741"/>
            <a:ext cx="6716539" cy="21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8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6AB6A43-6C15-C67F-60B0-3FED1C08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02" y="2251372"/>
            <a:ext cx="6716539" cy="20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3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0837-E350-03CC-1EAD-EF5C6E5EE80A}"/>
              </a:ext>
            </a:extLst>
          </p:cNvPr>
          <p:cNvSpPr txBox="1"/>
          <p:nvPr/>
        </p:nvSpPr>
        <p:spPr>
          <a:xfrm>
            <a:off x="231844" y="1911318"/>
            <a:ext cx="29685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Bi-directional streaming interfaces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between client and server.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Enables server to update client as to progress incrementally.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AFA778-F2BB-01B8-79B8-AE51F48A177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345ED-B0E6-2CC8-B628-2F11E96CD32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44F206-A0AE-4094-75D3-E9A53A5C0E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3CD530-8F18-4A3F-CA07-F53547B0FA6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D04178-CD46-92E4-A3F6-F4B600AB4A9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EB0CA6-7652-F5D3-5F44-9ED59EAA6D9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73652-9054-0D50-6619-4B0717F7F02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465FA92-16E3-9603-AC3A-8C917A9C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89" y="1662931"/>
            <a:ext cx="8380631" cy="45983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0DB9-A3EE-A1FD-100F-8E6B28B4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83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5" name="Picture 2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578F162-1527-5FB1-3F33-9266A4F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83" y="1870353"/>
            <a:ext cx="7772400" cy="3399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1653F3-D12D-56A2-63F5-9D062DC7C49D}"/>
              </a:ext>
            </a:extLst>
          </p:cNvPr>
          <p:cNvSpPr txBox="1"/>
          <p:nvPr/>
        </p:nvSpPr>
        <p:spPr>
          <a:xfrm>
            <a:off x="4191683" y="5270275"/>
            <a:ext cx="564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Example query generation and execution (11 seconds)</a:t>
            </a:r>
          </a:p>
        </p:txBody>
      </p:sp>
    </p:spTree>
    <p:extLst>
      <p:ext uri="{BB962C8B-B14F-4D97-AF65-F5344CB8AC3E}">
        <p14:creationId xmlns:p14="http://schemas.microsoft.com/office/powerpoint/2010/main" val="788593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EFBD82-E083-A8EB-978C-673BFCCC1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179" y="1858425"/>
            <a:ext cx="7772400" cy="321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146F1-4343-CB97-7121-B37C957B183A}"/>
              </a:ext>
            </a:extLst>
          </p:cNvPr>
          <p:cNvSpPr txBox="1"/>
          <p:nvPr/>
        </p:nvSpPr>
        <p:spPr>
          <a:xfrm>
            <a:off x="4191683" y="5270275"/>
            <a:ext cx="614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Example query generation and execution (11 seconds total)</a:t>
            </a:r>
          </a:p>
        </p:txBody>
      </p:sp>
    </p:spTree>
    <p:extLst>
      <p:ext uri="{BB962C8B-B14F-4D97-AF65-F5344CB8AC3E}">
        <p14:creationId xmlns:p14="http://schemas.microsoft.com/office/powerpoint/2010/main" val="4188821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–Goals – Iterative exploration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39357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Enabling user to directly edit previous query results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Saves 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Faster iteration, exploration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Transparency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Build user trust, confidence in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16E3C-1961-A6EE-C83B-C8EAEA70876A}"/>
              </a:ext>
            </a:extLst>
          </p:cNvPr>
          <p:cNvGrpSpPr/>
          <p:nvPr/>
        </p:nvGrpSpPr>
        <p:grpSpPr>
          <a:xfrm>
            <a:off x="4982096" y="1711954"/>
            <a:ext cx="6709075" cy="4206246"/>
            <a:chOff x="2828619" y="244282"/>
            <a:chExt cx="6204881" cy="37558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41C500-CB41-2090-1AA3-B347CBC54D17}"/>
                </a:ext>
              </a:extLst>
            </p:cNvPr>
            <p:cNvGrpSpPr/>
            <p:nvPr/>
          </p:nvGrpSpPr>
          <p:grpSpPr>
            <a:xfrm>
              <a:off x="4548419" y="3461031"/>
              <a:ext cx="1728360" cy="539076"/>
              <a:chOff x="2748865" y="2118198"/>
              <a:chExt cx="1788666" cy="571584"/>
            </a:xfrm>
          </p:grpSpPr>
          <p:sp>
            <p:nvSpPr>
              <p:cNvPr id="41" name="Teardrop 11">
                <a:extLst>
                  <a:ext uri="{FF2B5EF4-FFF2-40B4-BE49-F238E27FC236}">
                    <a16:creationId xmlns:a16="http://schemas.microsoft.com/office/drawing/2014/main" id="{8B2CE601-0E90-6A17-0375-2968F1EDA88B}"/>
                  </a:ext>
                </a:extLst>
              </p:cNvPr>
              <p:cNvSpPr/>
              <p:nvPr/>
            </p:nvSpPr>
            <p:spPr>
              <a:xfrm rot="10800000" flipH="1">
                <a:off x="2748865" y="2118198"/>
                <a:ext cx="1788664" cy="5715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B5E124-184D-B838-F19B-866C03AEF4DA}"/>
                  </a:ext>
                </a:extLst>
              </p:cNvPr>
              <p:cNvSpPr txBox="1"/>
              <p:nvPr/>
            </p:nvSpPr>
            <p:spPr>
              <a:xfrm>
                <a:off x="2748867" y="2191871"/>
                <a:ext cx="1788664" cy="424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-Have diagnosis of diabetes</a:t>
                </a:r>
                <a:b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-Are over 18 years old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2125D1-2996-2B7C-DF8B-AF1C50122CC5}"/>
                </a:ext>
              </a:extLst>
            </p:cNvPr>
            <p:cNvGrpSpPr/>
            <p:nvPr/>
          </p:nvGrpSpPr>
          <p:grpSpPr>
            <a:xfrm rot="5400000">
              <a:off x="3815295" y="799329"/>
              <a:ext cx="1371600" cy="1362572"/>
              <a:chOff x="3379694" y="2294964"/>
              <a:chExt cx="2191871" cy="1694329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83AD7EDF-5813-76BE-CB98-E7D4BDB572F7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4939B4CB-114B-5E2E-D256-CF7495795486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810B793-043D-EE10-4F27-6FF682FE08E2}"/>
                </a:ext>
              </a:extLst>
            </p:cNvPr>
            <p:cNvGrpSpPr/>
            <p:nvPr/>
          </p:nvGrpSpPr>
          <p:grpSpPr>
            <a:xfrm>
              <a:off x="3099758" y="1873515"/>
              <a:ext cx="1550424" cy="891987"/>
              <a:chOff x="2748865" y="1954304"/>
              <a:chExt cx="1604526" cy="945776"/>
            </a:xfrm>
          </p:grpSpPr>
          <p:sp>
            <p:nvSpPr>
              <p:cNvPr id="37" name="Teardrop 11">
                <a:extLst>
                  <a:ext uri="{FF2B5EF4-FFF2-40B4-BE49-F238E27FC236}">
                    <a16:creationId xmlns:a16="http://schemas.microsoft.com/office/drawing/2014/main" id="{1F310B44-F95B-D6B0-984F-1C38D195E6C4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E377A0-D84E-0753-8E03-032E34DF8BD2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04526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</a:t>
                </a:r>
                <a:r>
                  <a:rPr lang="en-US" sz="10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6,149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</a:t>
                </a:r>
              </a:p>
              <a:p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 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18 years old</a:t>
                </a:r>
                <a:endParaRPr lang="en-US" sz="100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D2BF92-2CDA-FC9D-A55E-04FD7C217BA2}"/>
                </a:ext>
              </a:extLst>
            </p:cNvPr>
            <p:cNvGrpSpPr/>
            <p:nvPr/>
          </p:nvGrpSpPr>
          <p:grpSpPr>
            <a:xfrm rot="10800000">
              <a:off x="6229323" y="1047215"/>
              <a:ext cx="1371600" cy="1362572"/>
              <a:chOff x="3379694" y="2294964"/>
              <a:chExt cx="2191871" cy="1694329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85E8FDDE-85BC-3171-8689-3B9EEE9D3291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riangle 35">
                <a:extLst>
                  <a:ext uri="{FF2B5EF4-FFF2-40B4-BE49-F238E27FC236}">
                    <a16:creationId xmlns:a16="http://schemas.microsoft.com/office/drawing/2014/main" id="{519936D1-D7F7-7C58-630B-0A8F130C9DEC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D884D9-01B3-42C1-89C6-BC08A65FFDB3}"/>
                </a:ext>
              </a:extLst>
            </p:cNvPr>
            <p:cNvGrpSpPr/>
            <p:nvPr/>
          </p:nvGrpSpPr>
          <p:grpSpPr>
            <a:xfrm>
              <a:off x="4814964" y="549829"/>
              <a:ext cx="1944424" cy="737413"/>
              <a:chOff x="2748864" y="1954301"/>
              <a:chExt cx="2117140" cy="781881"/>
            </a:xfrm>
          </p:grpSpPr>
          <p:sp>
            <p:nvSpPr>
              <p:cNvPr id="33" name="Teardrop 11">
                <a:extLst>
                  <a:ext uri="{FF2B5EF4-FFF2-40B4-BE49-F238E27FC236}">
                    <a16:creationId xmlns:a16="http://schemas.microsoft.com/office/drawing/2014/main" id="{405EE1D4-D1D2-5E4F-2BEC-CFD72AC493EF}"/>
                  </a:ext>
                </a:extLst>
              </p:cNvPr>
              <p:cNvSpPr/>
              <p:nvPr/>
            </p:nvSpPr>
            <p:spPr>
              <a:xfrm rot="10800000" flipH="1">
                <a:off x="2748864" y="1954301"/>
                <a:ext cx="2117140" cy="7818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B145CE-7A55-095B-07FD-D1EEF436342F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891523" cy="587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have diagnosis of diabetes </a:t>
                </a:r>
                <a:b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</a:t>
                </a:r>
                <a:r>
                  <a:rPr lang="en-US" sz="10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or A1c over 6.5%</a:t>
                </a:r>
              </a:p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are over </a:t>
                </a:r>
                <a:r>
                  <a:rPr lang="en-US" sz="1000" strike="sngStrike">
                    <a:latin typeface="Roboto Light" panose="02000000000000000000" pitchFamily="2" charset="0"/>
                    <a:ea typeface="Roboto Light" panose="02000000000000000000" pitchFamily="2" charset="0"/>
                  </a:rPr>
                  <a:t>18</a:t>
                </a:r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30 years old</a:t>
                </a:r>
                <a:endParaRPr lang="en-US" sz="110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4ACF47-CBCC-EF25-3C91-A4DDCC3F1448}"/>
                </a:ext>
              </a:extLst>
            </p:cNvPr>
            <p:cNvGrpSpPr/>
            <p:nvPr/>
          </p:nvGrpSpPr>
          <p:grpSpPr>
            <a:xfrm>
              <a:off x="3608123" y="2362335"/>
              <a:ext cx="1371600" cy="1362572"/>
              <a:chOff x="3379694" y="2294964"/>
              <a:chExt cx="2191871" cy="1694329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09B5D7BA-3C2D-40D7-A2E1-B77AE8F1E5FA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FC87FF6-0BE1-4880-32E8-B9EF61F5B927}"/>
                  </a:ext>
                </a:extLst>
              </p:cNvPr>
              <p:cNvSpPr/>
              <p:nvPr/>
            </p:nvSpPr>
            <p:spPr>
              <a:xfrm>
                <a:off x="3379694" y="2942607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D74BE3-01EC-8228-F052-B11FDB3C722A}"/>
                </a:ext>
              </a:extLst>
            </p:cNvPr>
            <p:cNvGrpSpPr/>
            <p:nvPr/>
          </p:nvGrpSpPr>
          <p:grpSpPr>
            <a:xfrm>
              <a:off x="6807276" y="2221634"/>
              <a:ext cx="1587294" cy="891987"/>
              <a:chOff x="2748865" y="1954304"/>
              <a:chExt cx="1642682" cy="945776"/>
            </a:xfrm>
          </p:grpSpPr>
          <p:sp>
            <p:nvSpPr>
              <p:cNvPr id="29" name="Teardrop 11">
                <a:extLst>
                  <a:ext uri="{FF2B5EF4-FFF2-40B4-BE49-F238E27FC236}">
                    <a16:creationId xmlns:a16="http://schemas.microsoft.com/office/drawing/2014/main" id="{E87E786A-A5C7-E497-97DE-822CCA97680D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F159E1-BBC3-DEB4-3193-AADAC0903988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42682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</a:t>
                </a:r>
                <a:r>
                  <a:rPr lang="en-US" sz="10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7,587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 or A1c over 6.5%</a:t>
                </a:r>
              </a:p>
              <a:p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 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30 years old</a:t>
                </a:r>
                <a:endParaRPr lang="en-US" sz="100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6F6E7C-3F4D-FC16-DFC5-732FDCB17712}"/>
                </a:ext>
              </a:extLst>
            </p:cNvPr>
            <p:cNvSpPr txBox="1"/>
            <p:nvPr/>
          </p:nvSpPr>
          <p:spPr>
            <a:xfrm>
              <a:off x="4441572" y="3189401"/>
              <a:ext cx="20024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provides initial criteria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A6F65B-E6E6-467A-135A-0D825BD126FC}"/>
                </a:ext>
              </a:extLst>
            </p:cNvPr>
            <p:cNvSpPr txBox="1"/>
            <p:nvPr/>
          </p:nvSpPr>
          <p:spPr>
            <a:xfrm>
              <a:off x="2828619" y="158012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results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407E72-15C7-3C0F-AC55-ABC68731EBF9}"/>
                </a:ext>
              </a:extLst>
            </p:cNvPr>
            <p:cNvSpPr txBox="1"/>
            <p:nvPr/>
          </p:nvSpPr>
          <p:spPr>
            <a:xfrm>
              <a:off x="4585805" y="244282"/>
              <a:ext cx="2512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edits criteria based on results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C0815-6C4F-A35D-770C-7F5B45336810}"/>
                </a:ext>
              </a:extLst>
            </p:cNvPr>
            <p:cNvSpPr txBox="1"/>
            <p:nvPr/>
          </p:nvSpPr>
          <p:spPr>
            <a:xfrm>
              <a:off x="6306471" y="1951711"/>
              <a:ext cx="2727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updated results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82D247D-E0AD-12B4-3B50-3120DB21A326}"/>
                </a:ext>
              </a:extLst>
            </p:cNvPr>
            <p:cNvGrpSpPr/>
            <p:nvPr/>
          </p:nvGrpSpPr>
          <p:grpSpPr>
            <a:xfrm>
              <a:off x="5807720" y="1023937"/>
              <a:ext cx="1371600" cy="1362572"/>
              <a:chOff x="3379694" y="2294964"/>
              <a:chExt cx="2191871" cy="1694329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52A0EB25-A96C-8C60-82F9-0708671B8E84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D5F8D5CD-80FD-623B-9433-6E5C61DC98A2}"/>
                  </a:ext>
                </a:extLst>
              </p:cNvPr>
              <p:cNvSpPr/>
              <p:nvPr/>
            </p:nvSpPr>
            <p:spPr>
              <a:xfrm>
                <a:off x="3379694" y="2941891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D3B645-0DD0-C92C-E6C0-49F3C44BCA2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E3092D-7917-7A72-6C6D-C2FFEB2A9EE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97D3B0-CA54-F196-CA48-8D7CDD8379B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65CEA88-45D2-D4C4-8141-07FC133DF93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3115D5-7250-4B8A-A065-6000E9EDDCA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E1C0DC-1215-0B1E-5646-7901F82D853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4D7BCB-B9F2-83BA-4E23-BC30AF769E6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261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Summary &amp; Contributions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228BE9-2537-3F9A-577F-1632D87D040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FFD240-91FE-BE88-F57C-4059D72FFFE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C9A174-0DB2-3FA0-B642-7726449D337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68DD4A-C6EA-AD72-DDB5-91C81A87C65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66DA40-EB41-D7FF-8094-AD465D2A08D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6B77C7-7999-3A0B-708D-7E7D0A7D19A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130AAB-7408-197F-3E75-D197DB9C9B1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99CCDD0-2C0A-BECF-2ED6-2303B768BF95}"/>
              </a:ext>
            </a:extLst>
          </p:cNvPr>
          <p:cNvSpPr txBox="1"/>
          <p:nvPr/>
        </p:nvSpPr>
        <p:spPr>
          <a:xfrm>
            <a:off x="838515" y="1690062"/>
            <a:ext cx="961553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LCT corpus is broad, large,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uniquely granular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 phenomena captured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LLF corpus is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only large corpus of logical representations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 clinical trial eligibility criteria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can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 upon non-specific criteria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Generate queries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any clinical database schema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Achieve results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rivaling an experienced human programmer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 matching cohorts of patients from actual clinical trials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interface is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responsive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intuitive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explainable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0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Existing drag-and-drop cohort discovery tools are not a panacea:</a:t>
            </a:r>
          </a:p>
          <a:p>
            <a:pPr lvl="1">
              <a:spcAft>
                <a:spcPts val="1200"/>
              </a:spcAft>
            </a:pPr>
            <a:r>
              <a:rPr lang="en-US" b="1">
                <a:solidFill>
                  <a:srgbClr val="C00000"/>
                </a:solidFill>
              </a:rPr>
              <a:t>⨯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Significant learning curves</a:t>
            </a:r>
          </a:p>
          <a:p>
            <a:pPr lvl="1">
              <a:spcAft>
                <a:spcPts val="1200"/>
              </a:spcAft>
            </a:pPr>
            <a:r>
              <a:rPr lang="en-US" b="1">
                <a:solidFill>
                  <a:srgbClr val="C00000"/>
                </a:solidFill>
              </a:rPr>
              <a:t>⨯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Visual representation of data discordant with “mental maps” of how data are collected or stored</a:t>
            </a:r>
          </a:p>
          <a:p>
            <a:pPr lvl="1">
              <a:spcAft>
                <a:spcPts val="1200"/>
              </a:spcAft>
            </a:pPr>
            <a:r>
              <a:rPr lang="en-US" b="1">
                <a:solidFill>
                  <a:srgbClr val="C00000"/>
                </a:solidFill>
              </a:rPr>
              <a:t>⨯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May be structurally unable to represent certain complex criteria or sequences of events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1A70B-C225-53DA-4DBA-D9A2C447A889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C82DA-2241-B2EA-EE4D-1F3D155CB1F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FDC328-249A-E07F-195D-53EED49464D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33685F-9042-C9C0-2433-9AE3ADDEA4A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B2B7D-0C68-59FE-4026-8B7380C0F0B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C5ED49-03D6-C529-031A-FF2C53F0CB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19054-5BC7-F6C0-4A7C-F912D1B92C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C2911E-BF66-F551-A8A2-A67A3CC254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142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Limitations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Both LCT and LLF corpora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Annotated by non-clinicians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Largely single-annotated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Clinical trials evaluated only a small sample of all clinical trials,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selected for only certain diseases and of shorter number of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OMOP database is subset of data within EHR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Certain queries and data likely cannot be handled by our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Use structured data only (i.e., no text clinical notes)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As each criteria line processed individually, system fails in cases of multi-line coreferences. However,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Somewhat rare; only 78 coreference annotations in LCT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5E2AA6-8100-B2FC-153B-1F88051EBCA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349F26-5C63-A2EB-84C9-1402078743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9804E-8203-620A-4277-B80238B2ECD9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F6195-7FA1-FA57-EA52-261666723D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2FA-B110-618A-5A33-2227ECC03E1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8D5F7-EDE3-7C58-01FF-0899DE7475C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A20B46-D88A-0E6C-56AD-7ABD3A06841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6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web application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6390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623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Development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de-identified open dataset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(with DUA)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 with clinical data &amp; human-reviewed clinical trials eligibility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526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multi-modal input &amp; output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204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4" y="864878"/>
            <a:ext cx="67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Relevant First or Co-First Authored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D1535-4B6E-EE49-CC64-7C60DD873526}"/>
              </a:ext>
            </a:extLst>
          </p:cNvPr>
          <p:cNvSpPr txBox="1"/>
          <p:nvPr/>
        </p:nvSpPr>
        <p:spPr>
          <a:xfrm>
            <a:off x="2117992" y="2022804"/>
            <a:ext cx="9589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Han B, Zhou W, Lan K, Kim H N, Harrington R,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M. </a:t>
            </a:r>
            <a:r>
              <a:rPr lang="en-US" sz="1600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query generator for clinical cohort discovery rivaling a human programmer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(</a:t>
            </a:r>
            <a:r>
              <a:rPr lang="en-US" sz="1600" i="1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review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Mullen, T.,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., &amp;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M. (2022).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Leaf Clinical Trials Corpus: a new resource for query generation from clinical trial eligibility criteria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9(1), 1-15.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Lybarger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K, </a:t>
            </a: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Long R, Singh A,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Wedgeworth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P,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M. (2023)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Leveraging natural language processing to augment structured social determinants of health data in the electronic health record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ocad073.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Lee, K., </a:t>
            </a: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McInnes, B.,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M., &amp;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(2021).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Transferability of neural network clinical deidentification systems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28(12), 2661-2669.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Spital, C. H., Black, R. A., Morrison, J. M., De Veer, B.,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Zampino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E., ... &amp; Mooney, S. D. (2020).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Leaf: an open-source, model-agnostic, data-driven web application for cohort discovery and translational biomedical research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27(1), 109-118.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216DC5-5724-15DC-7370-B4E2F73A78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33A0D3-F430-1C52-4C9A-27C0F6340A8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C66B3A-0910-A18D-4FD2-6CEF2790894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628887-11F1-B67E-622B-CFB16EAC5E6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074DA6-F8D9-3427-3A37-72006067CB2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E14ADC-232F-502A-ED02-FCEF67BA2B90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88C6B8-0AA5-415B-CEBD-8163FE809F7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48C658D1-647E-0A14-7892-51E687BD178C}"/>
              </a:ext>
            </a:extLst>
          </p:cNvPr>
          <p:cNvSpPr/>
          <p:nvPr/>
        </p:nvSpPr>
        <p:spPr>
          <a:xfrm>
            <a:off x="1521069" y="1984071"/>
            <a:ext cx="835269" cy="1389185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3C17A-AA24-1309-6C54-24639FBDAA91}"/>
              </a:ext>
            </a:extLst>
          </p:cNvPr>
          <p:cNvSpPr txBox="1"/>
          <p:nvPr/>
        </p:nvSpPr>
        <p:spPr>
          <a:xfrm>
            <a:off x="113992" y="247520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Dissertation</a:t>
            </a:r>
          </a:p>
        </p:txBody>
      </p:sp>
    </p:spTree>
    <p:extLst>
      <p:ext uri="{BB962C8B-B14F-4D97-AF65-F5344CB8AC3E}">
        <p14:creationId xmlns:p14="http://schemas.microsoft.com/office/powerpoint/2010/main" val="24187258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Acknowledgements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2B0DA-2D91-A2DB-8DF7-E30A0245606E}"/>
              </a:ext>
            </a:extLst>
          </p:cNvPr>
          <p:cNvSpPr txBox="1"/>
          <p:nvPr/>
        </p:nvSpPr>
        <p:spPr>
          <a:xfrm>
            <a:off x="1415561" y="1995854"/>
            <a:ext cx="32608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Committee Members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Meliha </a:t>
            </a:r>
            <a:r>
              <a:rPr lang="en-US" sz="22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Nina Kim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Trevor Cohen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Fei Xia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A7A4C-8D60-8D38-1BFD-220C6B83A556}"/>
              </a:ext>
            </a:extLst>
          </p:cNvPr>
          <p:cNvSpPr txBox="1"/>
          <p:nvPr/>
        </p:nvSpPr>
        <p:spPr>
          <a:xfrm>
            <a:off x="6321669" y="1995854"/>
            <a:ext cx="38298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Annotators and Collaborators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Tony Mullen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Bin 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err="1">
                <a:latin typeface="Roboto Light" panose="02000000000000000000" pitchFamily="2" charset="0"/>
                <a:ea typeface="Roboto Light" panose="02000000000000000000" pitchFamily="2" charset="0"/>
              </a:rPr>
              <a:t>Weipeng</a:t>
            </a: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 Zhou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17E65-CB44-6B75-35C6-558411A5AF56}"/>
              </a:ext>
            </a:extLst>
          </p:cNvPr>
          <p:cNvSpPr txBox="1"/>
          <p:nvPr/>
        </p:nvSpPr>
        <p:spPr>
          <a:xfrm>
            <a:off x="6321669" y="5288265"/>
            <a:ext cx="4123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Organizations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UW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UWM Research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ITHS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E122B-06EA-E040-79A1-4EF477773F3C}"/>
              </a:ext>
            </a:extLst>
          </p:cNvPr>
          <p:cNvSpPr txBox="1"/>
          <p:nvPr/>
        </p:nvSpPr>
        <p:spPr>
          <a:xfrm>
            <a:off x="1415561" y="3969366"/>
            <a:ext cx="3174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Supporting Faculty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Sean Mooney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Peter </a:t>
            </a:r>
            <a:r>
              <a:rPr lang="en-US" sz="2200" err="1">
                <a:latin typeface="Roboto Light" panose="02000000000000000000" pitchFamily="2" charset="0"/>
                <a:ea typeface="Roboto Light" panose="02000000000000000000" pitchFamily="2" charset="0"/>
              </a:rPr>
              <a:t>Tarczy-Hornoch</a:t>
            </a: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2BF31-9D8F-2ADB-7DB2-65DFE3D5D378}"/>
              </a:ext>
            </a:extLst>
          </p:cNvPr>
          <p:cNvSpPr txBox="1"/>
          <p:nvPr/>
        </p:nvSpPr>
        <p:spPr>
          <a:xfrm>
            <a:off x="6321668" y="3969366"/>
            <a:ext cx="2996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Programmer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Kristine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F726F-BEB9-5A2E-A32E-D41297B14350}"/>
              </a:ext>
            </a:extLst>
          </p:cNvPr>
          <p:cNvSpPr txBox="1"/>
          <p:nvPr/>
        </p:nvSpPr>
        <p:spPr>
          <a:xfrm>
            <a:off x="1414909" y="5384877"/>
            <a:ext cx="1388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family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8B379A-37C5-97C9-2905-573AC5D6FB7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FA3DC0-7A41-A6CD-FD5E-7A589698A60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31934E-3CC9-7EAA-5B52-AEAE328A94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1CB101-ABE3-BE8E-04C5-43F869D82A3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B482A7-B06F-A419-FDD7-3254B0AFC48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69900-B9B3-CF69-291F-722F75F3A24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00C9D-F56C-17D4-D6E3-D5711FB4C00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9803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8B379A-37C5-97C9-2905-573AC5D6FB7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FA3DC0-7A41-A6CD-FD5E-7A589698A60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31934E-3CC9-7EAA-5B52-AEAE328A94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1CB101-ABE3-BE8E-04C5-43F869D82A3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B482A7-B06F-A419-FDD7-3254B0AFC48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69900-B9B3-CF69-291F-722F75F3A24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00C9D-F56C-17D4-D6E3-D5711FB4C00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9" name="Picture 8" descr="Two girls standing next to bicycles&#10;&#10;Description automatically generated with low confidence">
            <a:extLst>
              <a:ext uri="{FF2B5EF4-FFF2-40B4-BE49-F238E27FC236}">
                <a16:creationId xmlns:a16="http://schemas.microsoft.com/office/drawing/2014/main" id="{B5209076-3CF8-2988-0AF5-F887D6BD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7" y="1714500"/>
            <a:ext cx="5839323" cy="4379493"/>
          </a:xfrm>
          <a:prstGeom prst="rect">
            <a:avLst/>
          </a:prstGeom>
        </p:spPr>
      </p:pic>
      <p:pic>
        <p:nvPicPr>
          <p:cNvPr id="11" name="Picture 10" descr="A group of kids sitting in a kitchen&#10;&#10;Description automatically generated with low confidence">
            <a:extLst>
              <a:ext uri="{FF2B5EF4-FFF2-40B4-BE49-F238E27FC236}">
                <a16:creationId xmlns:a16="http://schemas.microsoft.com/office/drawing/2014/main" id="{FB668520-A0A3-DE27-4CCB-A98DDCE3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97" y="1714500"/>
            <a:ext cx="5815096" cy="4379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10117F-004C-D6EF-247F-33D215BC073D}"/>
              </a:ext>
            </a:extLst>
          </p:cNvPr>
          <p:cNvSpPr txBox="1"/>
          <p:nvPr/>
        </p:nvSpPr>
        <p:spPr>
          <a:xfrm>
            <a:off x="2505808" y="13451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16F95-34D7-34F7-8617-96F75DFB07EB}"/>
              </a:ext>
            </a:extLst>
          </p:cNvPr>
          <p:cNvSpPr txBox="1"/>
          <p:nvPr/>
        </p:nvSpPr>
        <p:spPr>
          <a:xfrm>
            <a:off x="8830773" y="134516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~2023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55085C4-A9FA-32D6-A724-1F1F1FD24610}"/>
              </a:ext>
            </a:extLst>
          </p:cNvPr>
          <p:cNvSpPr/>
          <p:nvPr/>
        </p:nvSpPr>
        <p:spPr>
          <a:xfrm>
            <a:off x="5966630" y="1433146"/>
            <a:ext cx="282967" cy="19343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39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Thank you! Questions?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06F436-48F5-25B9-E416-4D20990321E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EC365C-19AA-67C7-7765-C2911FC852B8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EEDA04-BF8C-FDBD-D5DD-F6E5D3B43F0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252CF0-733E-7A4B-98F2-681BBB41429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E2EC15-E148-B1E0-F222-443FD163BB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DC8D6A-87ED-4FD1-A0C0-DE3560D0BB4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E74A-9589-6DBA-B801-3E068D057E83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87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Appendix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D2F14F-84F8-D89B-423B-315B359C535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E4A248-0D95-5E0D-CCA2-2D4F6E62BFA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668768-4EC7-A0B4-0BDE-03D104B3795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931AE8-FF12-E096-BBF9-39751E39147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D0A7FE-686E-343C-B0A4-F65004186ED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DDDC92-24BE-7DC7-C489-EE84E0F11A3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D5556C-B008-BAF4-D5BD-DD8382E10C3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63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Alternatively, using NLP to automatically analyze free-text eligibility criteria and find patients has appeal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Researchers are accustomed to writing criteria using natural language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No (or less) need to learn special tools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Natural Language Processing (NLP)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D56E841-9A46-0B7F-5DEB-6F61722DBC23}"/>
              </a:ext>
            </a:extLst>
          </p:cNvPr>
          <p:cNvSpPr/>
          <p:nvPr/>
        </p:nvSpPr>
        <p:spPr>
          <a:xfrm>
            <a:off x="4689288" y="5231423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A4C84E-4B2C-7C3E-6EB8-3B1DF48D5D3F}"/>
              </a:ext>
            </a:extLst>
          </p:cNvPr>
          <p:cNvSpPr/>
          <p:nvPr/>
        </p:nvSpPr>
        <p:spPr>
          <a:xfrm>
            <a:off x="6307411" y="5231421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0B5A0-BE3A-FB69-0F37-45A10A7FBF81}"/>
              </a:ext>
            </a:extLst>
          </p:cNvPr>
          <p:cNvSpPr txBox="1"/>
          <p:nvPr/>
        </p:nvSpPr>
        <p:spPr>
          <a:xfrm>
            <a:off x="6903747" y="5075314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159BF-E608-0C31-3563-A0F50C386BD6}"/>
              </a:ext>
            </a:extLst>
          </p:cNvPr>
          <p:cNvSpPr txBox="1"/>
          <p:nvPr/>
        </p:nvSpPr>
        <p:spPr>
          <a:xfrm>
            <a:off x="1584894" y="5180819"/>
            <a:ext cx="284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i="1"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CB8B9-D41D-97CE-0AD0-706252A6156C}"/>
              </a:ext>
            </a:extLst>
          </p:cNvPr>
          <p:cNvSpPr txBox="1"/>
          <p:nvPr/>
        </p:nvSpPr>
        <p:spPr>
          <a:xfrm>
            <a:off x="5178783" y="5075314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NLP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BA625E-A030-9F2A-C146-6B2D7487F8E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37B147-510B-E51C-C4C1-78DCF4AA1B5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3DEE0B-7507-BFA7-2161-B88D29C6DFD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1332FE-9001-B086-6164-5DA1DC41169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DA39FA-EBF4-D17B-08DA-FBAB4B61538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24ED-B97E-23C8-542E-0D1348B1763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4E2270-ED1A-5BB3-A57D-A1E337831B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8445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80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1,2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79B894-C552-4C64-6894-74B1435741F2}"/>
              </a:ext>
            </a:extLst>
          </p:cNvPr>
          <p:cNvSpPr txBox="1"/>
          <p:nvPr/>
        </p:nvSpPr>
        <p:spPr>
          <a:xfrm>
            <a:off x="892019" y="1334379"/>
            <a:ext cx="692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 Entity Recognition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) using BERT and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 Extraction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 R-BERT.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2424F1-1644-8544-AA03-1AB561D20BC7}"/>
              </a:ext>
            </a:extLst>
          </p:cNvPr>
          <p:cNvSpPr txBox="1"/>
          <p:nvPr/>
        </p:nvSpPr>
        <p:spPr>
          <a:xfrm>
            <a:off x="466466" y="2077917"/>
            <a:ext cx="414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“- Diabetic women and men aged over 65</a:t>
            </a:r>
            <a:b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  with no contraindications to metformin”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F0EFDB3-3E5A-B4C5-9B23-A2D46ACBD692}"/>
              </a:ext>
            </a:extLst>
          </p:cNvPr>
          <p:cNvGrpSpPr/>
          <p:nvPr/>
        </p:nvGrpSpPr>
        <p:grpSpPr>
          <a:xfrm>
            <a:off x="6714642" y="1689557"/>
            <a:ext cx="5296105" cy="2960309"/>
            <a:chOff x="4407377" y="1715248"/>
            <a:chExt cx="5296105" cy="296030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2CCBA19-A3C3-1827-7EA8-600A892B25D1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CA07E855-F229-07DA-C6F0-1BF7898492F6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26AC1BBD-D291-6A18-47D9-A76CFB230586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6669917-97FF-1705-5801-D80EA57FF855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A1B91D3-A600-810A-C19E-4AEBB9D7A9F6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7D81D337-C369-BB48-3A38-5D10EC45CA76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6" name="Rounded Rectangle 205">
                  <a:extLst>
                    <a:ext uri="{FF2B5EF4-FFF2-40B4-BE49-F238E27FC236}">
                      <a16:creationId xmlns:a16="http://schemas.microsoft.com/office/drawing/2014/main" id="{6E55C17F-500D-AC74-879C-55C6330F5A48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ounded Rectangle 206">
                  <a:extLst>
                    <a:ext uri="{FF2B5EF4-FFF2-40B4-BE49-F238E27FC236}">
                      <a16:creationId xmlns:a16="http://schemas.microsoft.com/office/drawing/2014/main" id="{C0247D52-3D6A-1D5F-FC29-5AFA2345225F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36B8B2CA-7F1C-42F7-00A3-BB3FE0414495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1120849-238D-0575-FA92-5AC848FCE779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8ED79265-36E3-294D-9358-FA6A6B545964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2" name="Rounded Rectangle 201">
                  <a:extLst>
                    <a:ext uri="{FF2B5EF4-FFF2-40B4-BE49-F238E27FC236}">
                      <a16:creationId xmlns:a16="http://schemas.microsoft.com/office/drawing/2014/main" id="{6F56AEAF-9B18-A018-45FC-EF92C4E890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ounded Rectangle 202">
                  <a:extLst>
                    <a:ext uri="{FF2B5EF4-FFF2-40B4-BE49-F238E27FC236}">
                      <a16:creationId xmlns:a16="http://schemas.microsoft.com/office/drawing/2014/main" id="{F87A4E1A-269F-79C4-F2B3-A277A9900B03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8C8B302-5071-57CD-6590-A1B5756C9483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5595122-0854-3189-5C9B-717EF87C5450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60E2B32-6856-A54C-E215-F24F22F2AD0D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98" name="Rounded Rectangle 197">
                  <a:extLst>
                    <a:ext uri="{FF2B5EF4-FFF2-40B4-BE49-F238E27FC236}">
                      <a16:creationId xmlns:a16="http://schemas.microsoft.com/office/drawing/2014/main" id="{995BD431-EFF5-82BA-F890-26BF03D4FB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ounded Rectangle 198">
                  <a:extLst>
                    <a:ext uri="{FF2B5EF4-FFF2-40B4-BE49-F238E27FC236}">
                      <a16:creationId xmlns:a16="http://schemas.microsoft.com/office/drawing/2014/main" id="{C470199E-96BC-F555-7E0F-16D04E7A9EAA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9C3F5E-10A0-6B2F-F5A9-73D3F1DD2CCC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BE0F243-BA8D-39F5-E8DE-5CB6F24EFE55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DC9367DC-ED8B-961B-EA8B-6A43F014F0E5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F53244FE-B535-129F-E0B9-6B859B943967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194" name="Rounded Rectangle 193">
                    <a:extLst>
                      <a:ext uri="{FF2B5EF4-FFF2-40B4-BE49-F238E27FC236}">
                        <a16:creationId xmlns:a16="http://schemas.microsoft.com/office/drawing/2014/main" id="{FBBA056B-5B3E-B513-E2C4-D051BF0EE32C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ounded Rectangle 194">
                    <a:extLst>
                      <a:ext uri="{FF2B5EF4-FFF2-40B4-BE49-F238E27FC236}">
                        <a16:creationId xmlns:a16="http://schemas.microsoft.com/office/drawing/2014/main" id="{A5C325EB-2211-8023-F950-1CF9B339834C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4858BD4-AB81-16F4-7A0B-6C6A499842FE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5A3134B5-7069-72F0-BE94-8BA02CC30B01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03C7AE2-EEE6-5A9F-5D97-955490CA0E7B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E67806B-260C-EAE9-0222-6EDB1C773F67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0E30D4E4-C392-5851-A7B6-BDF90DA176D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187" name="Rounded Rectangle 186">
                  <a:extLst>
                    <a:ext uri="{FF2B5EF4-FFF2-40B4-BE49-F238E27FC236}">
                      <a16:creationId xmlns:a16="http://schemas.microsoft.com/office/drawing/2014/main" id="{35DA8B84-FE1B-C014-ADC9-3BE30C44E2BB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ounded Rectangle 187">
                  <a:extLst>
                    <a:ext uri="{FF2B5EF4-FFF2-40B4-BE49-F238E27FC236}">
                      <a16:creationId xmlns:a16="http://schemas.microsoft.com/office/drawing/2014/main" id="{643AEB44-0253-ABAB-2116-3FCCE306AF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206EF8DC-12CE-CD53-AC54-AA501DEAFF1D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387F331-3120-85ED-217C-5B90AA02AF93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E56769B-647E-EF6A-A6A8-01186746F359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183" name="Rounded Rectangle 182">
                  <a:extLst>
                    <a:ext uri="{FF2B5EF4-FFF2-40B4-BE49-F238E27FC236}">
                      <a16:creationId xmlns:a16="http://schemas.microsoft.com/office/drawing/2014/main" id="{94776C68-9238-F9FB-7A01-79503DFEFFD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ounded Rectangle 183">
                  <a:extLst>
                    <a:ext uri="{FF2B5EF4-FFF2-40B4-BE49-F238E27FC236}">
                      <a16:creationId xmlns:a16="http://schemas.microsoft.com/office/drawing/2014/main" id="{3F8DB9D7-4323-0A0F-0E1E-CB77C1807A8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60E25B9-B499-5304-480F-C24F923DCE9B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2B9D45D-9DF0-E38A-12F3-0CAEE3D6E98D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45F0C3-BCC8-E765-5B94-5870E57A6FBC}"/>
                </a:ext>
              </a:extLst>
            </p:cNvPr>
            <p:cNvSpPr txBox="1"/>
            <p:nvPr/>
          </p:nvSpPr>
          <p:spPr>
            <a:xfrm>
              <a:off x="4544653" y="4292371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C88E229-FE9A-FC84-64A5-2EA10485D4C9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29C613-1715-6200-04C4-6E64D2479922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C0BD28E-D6DE-4063-78D0-103313DDB530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C0B44EB2-6354-4191-2895-6DB020A87B10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F0BD1A8C-E721-61F1-FE82-27EF22384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34C31C6-FBC9-01C8-408D-2EBF862A2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7059C12-8171-A8E0-B8E0-1E0F33CDAA51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177" name="Down Arrow 176">
                <a:extLst>
                  <a:ext uri="{FF2B5EF4-FFF2-40B4-BE49-F238E27FC236}">
                    <a16:creationId xmlns:a16="http://schemas.microsoft.com/office/drawing/2014/main" id="{9EE0C5F2-9310-8E82-BF85-C51293CBCC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2D2D00F-887A-AD1C-5C55-F903DD7F2571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FE7A7F2C-F737-22F3-BC55-E7CDD70AEDCF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191DCC4-61FB-0C28-5506-648021495D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10010ED-9333-1069-1B2A-6107CDDF3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504A5C74-41DF-1CCA-E8E0-0C219690BEC5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172" name="Down Arrow 171">
                <a:extLst>
                  <a:ext uri="{FF2B5EF4-FFF2-40B4-BE49-F238E27FC236}">
                    <a16:creationId xmlns:a16="http://schemas.microsoft.com/office/drawing/2014/main" id="{8D62D984-53A0-97A4-BCC7-1AC91324F449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D32455B-5FBA-CC5A-5B8B-DE92DA5B0ACA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167ED66-8A00-C710-83A9-D2D1485F28FF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81C1513-B689-C590-86BC-CC0D6F3B8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70F2C99-8360-AF1B-EA72-0A7ECB35E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C6E88BC-713F-D2BA-FE53-E890D861B0BB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167" name="Down Arrow 166">
                <a:extLst>
                  <a:ext uri="{FF2B5EF4-FFF2-40B4-BE49-F238E27FC236}">
                    <a16:creationId xmlns:a16="http://schemas.microsoft.com/office/drawing/2014/main" id="{111EFCDA-EF1B-543D-FD12-09ED9D2244BF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643CBC7-1E6D-58C1-4B79-1ABAA914994F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D00BA5F8-8C2C-A411-81EF-44D6866C8D6D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859E7563-2608-D488-A912-28C6FDA7DEAE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6D4B4A9-979F-E404-5335-092610E3B3BF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66B8A2D-64AC-49F3-B809-F1976824FAB3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228AA2C-14DE-A6C9-726A-F2AA2C42647A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1CFBC5AC-2165-E82C-73D2-8134A147A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9C254B2-A05D-498F-460C-EC5005A6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4DE6070-8EC8-4BB7-F91E-CEDF375FF76E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159" name="Down Arrow 158">
                <a:extLst>
                  <a:ext uri="{FF2B5EF4-FFF2-40B4-BE49-F238E27FC236}">
                    <a16:creationId xmlns:a16="http://schemas.microsoft.com/office/drawing/2014/main" id="{67399037-F080-2439-7975-A458655057C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F9A4208-3A32-CEAB-607A-1244ACAC095A}"/>
              </a:ext>
            </a:extLst>
          </p:cNvPr>
          <p:cNvGrpSpPr/>
          <p:nvPr/>
        </p:nvGrpSpPr>
        <p:grpSpPr>
          <a:xfrm>
            <a:off x="5476913" y="5448429"/>
            <a:ext cx="1202572" cy="1227007"/>
            <a:chOff x="8179248" y="4499369"/>
            <a:chExt cx="1202572" cy="1227007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9F92EA-FC6B-9BD1-2376-3F13EA55912D}"/>
                </a:ext>
              </a:extLst>
            </p:cNvPr>
            <p:cNvSpPr txBox="1"/>
            <p:nvPr/>
          </p:nvSpPr>
          <p:spPr>
            <a:xfrm>
              <a:off x="8179248" y="4499369"/>
              <a:ext cx="12025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Relation </a:t>
              </a:r>
              <a:b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Extraction</a:t>
              </a:r>
            </a:p>
          </p:txBody>
        </p: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CEA483A6-9DAB-3DAC-8384-B58671555B0B}"/>
                </a:ext>
              </a:extLst>
            </p:cNvPr>
            <p:cNvSpPr/>
            <p:nvPr/>
          </p:nvSpPr>
          <p:spPr>
            <a:xfrm>
              <a:off x="8232663" y="5145700"/>
              <a:ext cx="1045579" cy="580676"/>
            </a:xfrm>
            <a:prstGeom prst="roundRect">
              <a:avLst/>
            </a:prstGeom>
            <a:solidFill>
              <a:srgbClr val="E866A1">
                <a:alpha val="5098"/>
              </a:srgbClr>
            </a:solidFill>
            <a:ln>
              <a:solidFill>
                <a:srgbClr val="E866A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3C37DB96-4082-CB0E-7A37-6B28A3FA9166}"/>
                </a:ext>
              </a:extLst>
            </p:cNvPr>
            <p:cNvSpPr txBox="1"/>
            <p:nvPr/>
          </p:nvSpPr>
          <p:spPr>
            <a:xfrm>
              <a:off x="8442254" y="5197100"/>
              <a:ext cx="655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R-BERT</a:t>
              </a:r>
            </a:p>
          </p:txBody>
        </p:sp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F477B866-B2ED-7FB2-A857-DEE1991BA282}"/>
                </a:ext>
              </a:extLst>
            </p:cNvPr>
            <p:cNvSpPr/>
            <p:nvPr/>
          </p:nvSpPr>
          <p:spPr>
            <a:xfrm>
              <a:off x="8480450" y="5440630"/>
              <a:ext cx="569377" cy="211224"/>
            </a:xfrm>
            <a:prstGeom prst="roundRect">
              <a:avLst/>
            </a:prstGeom>
            <a:solidFill>
              <a:srgbClr val="E866A1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77DF205-AC2C-7105-A458-24EC063A0DA9}"/>
              </a:ext>
            </a:extLst>
          </p:cNvPr>
          <p:cNvGrpSpPr/>
          <p:nvPr/>
        </p:nvGrpSpPr>
        <p:grpSpPr>
          <a:xfrm>
            <a:off x="3921035" y="5448429"/>
            <a:ext cx="1545616" cy="1227007"/>
            <a:chOff x="4381761" y="4580373"/>
            <a:chExt cx="1545616" cy="1227007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2E1AC04-5E20-89E8-A68B-51DC5ED4D2F3}"/>
                </a:ext>
              </a:extLst>
            </p:cNvPr>
            <p:cNvSpPr txBox="1"/>
            <p:nvPr/>
          </p:nvSpPr>
          <p:spPr>
            <a:xfrm>
              <a:off x="4381761" y="4580373"/>
              <a:ext cx="15456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Named Entity</a:t>
              </a:r>
              <a:b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Recognition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4C3DD6EE-201B-114D-C2BB-9609B089918C}"/>
                </a:ext>
              </a:extLst>
            </p:cNvPr>
            <p:cNvSpPr/>
            <p:nvPr/>
          </p:nvSpPr>
          <p:spPr>
            <a:xfrm>
              <a:off x="4639411" y="5226704"/>
              <a:ext cx="1045579" cy="580676"/>
            </a:xfrm>
            <a:prstGeom prst="roundRect">
              <a:avLst/>
            </a:prstGeom>
            <a:solidFill>
              <a:srgbClr val="14C5AB">
                <a:alpha val="5098"/>
              </a:srgbClr>
            </a:solidFill>
            <a:ln>
              <a:solidFill>
                <a:srgbClr val="12D548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C5E9FF6-4DF3-F0B4-B200-2E1DDB610698}"/>
                </a:ext>
              </a:extLst>
            </p:cNvPr>
            <p:cNvSpPr txBox="1"/>
            <p:nvPr/>
          </p:nvSpPr>
          <p:spPr>
            <a:xfrm>
              <a:off x="4891516" y="5255432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BERT</a:t>
              </a:r>
            </a:p>
          </p:txBody>
        </p:sp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FEA6861-D059-873C-0619-53673FBC5152}"/>
                </a:ext>
              </a:extLst>
            </p:cNvPr>
            <p:cNvSpPr/>
            <p:nvPr/>
          </p:nvSpPr>
          <p:spPr>
            <a:xfrm>
              <a:off x="4877082" y="5521866"/>
              <a:ext cx="569377" cy="211224"/>
            </a:xfrm>
            <a:prstGeom prst="roundRect">
              <a:avLst/>
            </a:prstGeom>
            <a:solidFill>
              <a:srgbClr val="14C5AB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220" name="Down Arrow 219">
            <a:extLst>
              <a:ext uri="{FF2B5EF4-FFF2-40B4-BE49-F238E27FC236}">
                <a16:creationId xmlns:a16="http://schemas.microsoft.com/office/drawing/2014/main" id="{66CC7840-0EE7-1488-BDD0-D5A9B491DDF9}"/>
              </a:ext>
            </a:extLst>
          </p:cNvPr>
          <p:cNvSpPr/>
          <p:nvPr/>
        </p:nvSpPr>
        <p:spPr>
          <a:xfrm rot="18438532">
            <a:off x="3260712" y="4674616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Down Arrow 220">
            <a:extLst>
              <a:ext uri="{FF2B5EF4-FFF2-40B4-BE49-F238E27FC236}">
                <a16:creationId xmlns:a16="http://schemas.microsoft.com/office/drawing/2014/main" id="{551DCA8F-7BE1-2F05-2078-C3B9B72721F3}"/>
              </a:ext>
            </a:extLst>
          </p:cNvPr>
          <p:cNvSpPr/>
          <p:nvPr/>
        </p:nvSpPr>
        <p:spPr>
          <a:xfrm rot="13576720">
            <a:off x="6875700" y="4764982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FF92846-583C-C77A-827D-4A58ED163EED}"/>
              </a:ext>
            </a:extLst>
          </p:cNvPr>
          <p:cNvCxnSpPr>
            <a:cxnSpLocks/>
          </p:cNvCxnSpPr>
          <p:nvPr/>
        </p:nvCxnSpPr>
        <p:spPr>
          <a:xfrm>
            <a:off x="5366559" y="1787251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1867245-67CF-90BB-825A-3E122F7F4211}"/>
              </a:ext>
            </a:extLst>
          </p:cNvPr>
          <p:cNvCxnSpPr>
            <a:cxnSpLocks/>
          </p:cNvCxnSpPr>
          <p:nvPr/>
        </p:nvCxnSpPr>
        <p:spPr>
          <a:xfrm flipV="1">
            <a:off x="146109" y="1719037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9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81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2,3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AA535-64C4-8217-F6F3-077630FCB5F0}"/>
              </a:ext>
            </a:extLst>
          </p:cNvPr>
          <p:cNvSpPr txBox="1"/>
          <p:nvPr/>
        </p:nvSpPr>
        <p:spPr>
          <a:xfrm>
            <a:off x="847808" y="1301321"/>
            <a:ext cx="6905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Transform to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prediction input string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, replacing raw text named entities values with named entities names and removing any hypothetical events.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8C21B1-876A-1392-8251-77FEDB622674}"/>
              </a:ext>
            </a:extLst>
          </p:cNvPr>
          <p:cNvGrpSpPr/>
          <p:nvPr/>
        </p:nvGrpSpPr>
        <p:grpSpPr>
          <a:xfrm>
            <a:off x="0" y="2440212"/>
            <a:ext cx="5296105" cy="2960309"/>
            <a:chOff x="4407377" y="1715248"/>
            <a:chExt cx="5296105" cy="29603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D9C4CC-BB4C-AB3B-3C33-9DD110E5C5C2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A88280DC-13BE-6EC1-0787-E0B18E21C3C9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F3C41D39-BBC2-62B3-919A-B5222C186B4E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ACA04D-2893-F246-0692-850400A4F0D3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CD6369-8905-8121-70FB-C9DEC367FFCB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768B24F1-816E-D1D5-5175-7502297FD185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6" name="Rounded Rectangle 135">
                  <a:extLst>
                    <a:ext uri="{FF2B5EF4-FFF2-40B4-BE49-F238E27FC236}">
                      <a16:creationId xmlns:a16="http://schemas.microsoft.com/office/drawing/2014/main" id="{D1376E15-64C9-24A3-EA17-827F7704112E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ounded Rectangle 136">
                  <a:extLst>
                    <a:ext uri="{FF2B5EF4-FFF2-40B4-BE49-F238E27FC236}">
                      <a16:creationId xmlns:a16="http://schemas.microsoft.com/office/drawing/2014/main" id="{6D06684D-84DF-F999-2C18-93285980D8A2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437E8F2-8553-DB91-06B6-15086FF8D5EC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1E8C72-FEA5-86D4-3190-D42A758017C0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7777FC9-011B-499B-DA56-DA40A316A12A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2" name="Rounded Rectangle 131">
                  <a:extLst>
                    <a:ext uri="{FF2B5EF4-FFF2-40B4-BE49-F238E27FC236}">
                      <a16:creationId xmlns:a16="http://schemas.microsoft.com/office/drawing/2014/main" id="{A496C7B0-C622-2DCA-41DE-43C94D0BF1C1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3DCE0148-3D52-4B88-7989-052B6380ED8D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1033786-1032-F8DE-CFC7-574310AF776C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9D85F0-197E-D683-FEB2-1B5C569F60C8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26094F-1049-8259-D227-D071128153A8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28" name="Rounded Rectangle 127">
                  <a:extLst>
                    <a:ext uri="{FF2B5EF4-FFF2-40B4-BE49-F238E27FC236}">
                      <a16:creationId xmlns:a16="http://schemas.microsoft.com/office/drawing/2014/main" id="{2B9EE68E-B875-0434-D86C-870CA15B313A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ounded Rectangle 128">
                  <a:extLst>
                    <a:ext uri="{FF2B5EF4-FFF2-40B4-BE49-F238E27FC236}">
                      <a16:creationId xmlns:a16="http://schemas.microsoft.com/office/drawing/2014/main" id="{0FFF74C8-91B9-B190-8D49-2EF0F7483BDC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CC8CBE-6837-1485-463F-D92D18651DC1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DC1FD3-53D3-BF28-00DC-A40DCDB10DB9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989B792-4556-1077-9943-F0AADC85C8AE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B8402EE-AFB4-716D-2CD6-8DA93A2A99DA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B42E8EBF-B436-B0DE-C1B6-C63F47733B2E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ounded Rectangle 60">
                    <a:extLst>
                      <a:ext uri="{FF2B5EF4-FFF2-40B4-BE49-F238E27FC236}">
                        <a16:creationId xmlns:a16="http://schemas.microsoft.com/office/drawing/2014/main" id="{DE754583-DE96-79F3-7FF9-B6746FB0EE44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17572F-AE96-F941-2160-CC0BB4171BA9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3814074-FF85-EC2A-5762-A9A790D1D947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29C2CE-B449-FA90-023F-DA14B87683AD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6FBA8A-7592-4AAC-9E53-03A08F7B242F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08FA16A-52CC-8C4B-D61B-F2DFFDD1B7A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58535234-EA66-B196-9338-398AD551FD09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B072285B-FB18-7CFB-D688-DC423AEB73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50C14-0714-CD73-7DA1-AFD865AA2C46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6E9A94-6A4C-958E-4C9D-AEF07C03C4BC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34A457D-7923-0397-60AC-0E2065B39BB5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5824763D-60EC-B59D-98DB-319D61C1241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A6234A24-74F6-D176-3BDE-0A922BDABB9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9ED9BE-4589-066F-FADF-EA8FB7B89736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1090A0-D4DE-BED0-ADBF-339AD8AF69F7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B535A2-39C1-3964-97BA-8AFF1EB998E7}"/>
                </a:ext>
              </a:extLst>
            </p:cNvPr>
            <p:cNvSpPr txBox="1"/>
            <p:nvPr/>
          </p:nvSpPr>
          <p:spPr>
            <a:xfrm>
              <a:off x="4545688" y="4311798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D89D4-B65C-6663-009F-CA39294A3438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9DFCB6-4DA1-1146-BD34-E5A7320E23BB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F503F5-5758-E767-529D-C43F8F51A698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6175CAF-EDC6-0ED2-C34B-EFE7FEFEA11F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1F44672-14D9-0FED-7D46-2DF98D3BA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EE25196-4B51-6D8B-B06C-C2DB378E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999505-9BC7-F252-3EAD-31005ED1A60A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41" name="Down Arrow 40">
                <a:extLst>
                  <a:ext uri="{FF2B5EF4-FFF2-40B4-BE49-F238E27FC236}">
                    <a16:creationId xmlns:a16="http://schemas.microsoft.com/office/drawing/2014/main" id="{EFC9BFC2-8887-F46C-6E28-522FA928C29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2C394B-58B4-576A-8406-6779156D82DB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FA9682E-B906-E415-874E-359DBFACF64A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A4D342D-3667-86C4-D3D0-634EFA0C1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35B7775-9D8A-6ADF-1E04-14439AE5E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E556D5B-0379-614C-E90A-73A0824BDB42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36" name="Down Arrow 35">
                <a:extLst>
                  <a:ext uri="{FF2B5EF4-FFF2-40B4-BE49-F238E27FC236}">
                    <a16:creationId xmlns:a16="http://schemas.microsoft.com/office/drawing/2014/main" id="{C1396D74-C400-BA23-BC33-EE2E3EC358CA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BA57029-BBDC-B3C8-BA08-ECB909E2861B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731F989-FEE8-3FD7-6EA2-B41DB6A1EA70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5155621-05F1-57CD-04BD-220AE4C5D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2E0D014-DDDD-0871-E00C-1C27E9019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13AE7AA-AD87-62A4-C12B-55D8D77C0A9D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31" name="Down Arrow 30">
                <a:extLst>
                  <a:ext uri="{FF2B5EF4-FFF2-40B4-BE49-F238E27FC236}">
                    <a16:creationId xmlns:a16="http://schemas.microsoft.com/office/drawing/2014/main" id="{F4B6480F-94F9-39BE-5A5C-C3D1BB7EECD4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090E1AB-1E33-A6DE-B7B4-5A1B872F59A0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A656BD7-13F4-A008-2540-D0F98C8CDEE6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F7D4EDE-9762-C54C-4F98-35C1F19FF053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837781-F335-CA59-B15E-C5C850073123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7798BC-B102-6A26-D91F-34E556E6E1B5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B64CC-52B3-5BA6-6874-58A1399FE215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BA6D1CB-4E68-A959-7374-713A64007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5B09F90-CAE1-8FF0-F888-8C8C8119F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964C509-CD2E-DA9C-2524-4A11BDB71C2B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DC79C5D3-CEAD-6096-5D4C-F094005F66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07CC1A75-0480-EC3F-6073-4BD8C93FCCB1}"/>
              </a:ext>
            </a:extLst>
          </p:cNvPr>
          <p:cNvSpPr txBox="1"/>
          <p:nvPr/>
        </p:nvSpPr>
        <p:spPr>
          <a:xfrm>
            <a:off x="6743525" y="2559241"/>
            <a:ext cx="5136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“- 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</a:t>
            </a:r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age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</a:p>
          <a:p>
            <a:endParaRPr lang="en-US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with </a:t>
            </a:r>
            <a:r>
              <a:rPr lang="en-US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drug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FD622B7-A30E-3826-6762-16A197B7F48B}"/>
              </a:ext>
            </a:extLst>
          </p:cNvPr>
          <p:cNvCxnSpPr>
            <a:cxnSpLocks/>
          </p:cNvCxnSpPr>
          <p:nvPr/>
        </p:nvCxnSpPr>
        <p:spPr>
          <a:xfrm flipV="1">
            <a:off x="93357" y="1824541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Down Arrow 226">
            <a:extLst>
              <a:ext uri="{FF2B5EF4-FFF2-40B4-BE49-F238E27FC236}">
                <a16:creationId xmlns:a16="http://schemas.microsoft.com/office/drawing/2014/main" id="{C9F96F1F-7D50-612E-97D7-476D795EF64B}"/>
              </a:ext>
            </a:extLst>
          </p:cNvPr>
          <p:cNvSpPr/>
          <p:nvPr/>
        </p:nvSpPr>
        <p:spPr>
          <a:xfrm rot="16200000">
            <a:off x="5751222" y="3102511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CFDE732-BF51-15D6-1F21-DC0DB177C93E}"/>
              </a:ext>
            </a:extLst>
          </p:cNvPr>
          <p:cNvSpPr txBox="1"/>
          <p:nvPr/>
        </p:nvSpPr>
        <p:spPr>
          <a:xfrm>
            <a:off x="6739350" y="2558485"/>
            <a:ext cx="485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“- Diabetic         women    and men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aged  over 65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with  no   contraindications  to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metformin”</a:t>
            </a:r>
          </a:p>
        </p:txBody>
      </p:sp>
    </p:spTree>
    <p:extLst>
      <p:ext uri="{BB962C8B-B14F-4D97-AF65-F5344CB8AC3E}">
        <p14:creationId xmlns:p14="http://schemas.microsoft.com/office/powerpoint/2010/main" val="139253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7815935" y="1726853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 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E8031F-CCD2-FE47-EF96-E403432555E2}"/>
              </a:ext>
            </a:extLst>
          </p:cNvPr>
          <p:cNvSpPr txBox="1"/>
          <p:nvPr/>
        </p:nvSpPr>
        <p:spPr>
          <a:xfrm>
            <a:off x="965333" y="2300165"/>
            <a:ext cx="23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221F-0F29-9E8A-0F3E-4A34D685592E}"/>
              </a:ext>
            </a:extLst>
          </p:cNvPr>
          <p:cNvSpPr txBox="1"/>
          <p:nvPr/>
        </p:nvSpPr>
        <p:spPr>
          <a:xfrm>
            <a:off x="469089" y="2300165"/>
            <a:ext cx="58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“-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A0C0-D252-5C5A-CFA6-76388463583D}"/>
              </a:ext>
            </a:extLst>
          </p:cNvPr>
          <p:cNvSpPr txBox="1"/>
          <p:nvPr/>
        </p:nvSpPr>
        <p:spPr>
          <a:xfrm>
            <a:off x="3135824" y="2327553"/>
            <a:ext cx="127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9BE16-D49D-DF0F-32F5-95F20C23DD9F}"/>
              </a:ext>
            </a:extLst>
          </p:cNvPr>
          <p:cNvSpPr txBox="1"/>
          <p:nvPr/>
        </p:nvSpPr>
        <p:spPr>
          <a:xfrm>
            <a:off x="4272063" y="2327553"/>
            <a:ext cx="67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DCC1B-6A8B-30C9-051C-5C25BF34AAFA}"/>
              </a:ext>
            </a:extLst>
          </p:cNvPr>
          <p:cNvSpPr txBox="1"/>
          <p:nvPr/>
        </p:nvSpPr>
        <p:spPr>
          <a:xfrm>
            <a:off x="977870" y="2798785"/>
            <a:ext cx="10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EDA5E-0916-D502-3245-AC0B9EA2B602}"/>
              </a:ext>
            </a:extLst>
          </p:cNvPr>
          <p:cNvSpPr txBox="1"/>
          <p:nvPr/>
        </p:nvSpPr>
        <p:spPr>
          <a:xfrm>
            <a:off x="1828592" y="2790453"/>
            <a:ext cx="9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1F6F9D-25BE-A588-A557-91211903C411}"/>
              </a:ext>
            </a:extLst>
          </p:cNvPr>
          <p:cNvSpPr txBox="1"/>
          <p:nvPr/>
        </p:nvSpPr>
        <p:spPr>
          <a:xfrm>
            <a:off x="2612535" y="2798889"/>
            <a:ext cx="284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A7662-7346-0C3B-7D51-E4DB3E3048F4}"/>
              </a:ext>
            </a:extLst>
          </p:cNvPr>
          <p:cNvSpPr txBox="1"/>
          <p:nvPr/>
        </p:nvSpPr>
        <p:spPr>
          <a:xfrm>
            <a:off x="977870" y="3297405"/>
            <a:ext cx="80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30EB9F-CB58-A2EE-396A-72F31A2098A5}"/>
              </a:ext>
            </a:extLst>
          </p:cNvPr>
          <p:cNvSpPr txBox="1"/>
          <p:nvPr/>
        </p:nvSpPr>
        <p:spPr>
          <a:xfrm>
            <a:off x="1674537" y="3293654"/>
            <a:ext cx="61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EC4BE-6DE3-8C5F-CED7-85E65DA79C4A}"/>
              </a:ext>
            </a:extLst>
          </p:cNvPr>
          <p:cNvSpPr txBox="1"/>
          <p:nvPr/>
        </p:nvSpPr>
        <p:spPr>
          <a:xfrm>
            <a:off x="2422092" y="3297405"/>
            <a:ext cx="249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3C5DA-5B40-8447-7767-5612C177DB68}"/>
              </a:ext>
            </a:extLst>
          </p:cNvPr>
          <p:cNvSpPr txBox="1"/>
          <p:nvPr/>
        </p:nvSpPr>
        <p:spPr>
          <a:xfrm>
            <a:off x="4861697" y="3301156"/>
            <a:ext cx="5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FF9EC-E306-153D-270B-9D32DF5B76F9}"/>
              </a:ext>
            </a:extLst>
          </p:cNvPr>
          <p:cNvSpPr txBox="1"/>
          <p:nvPr/>
        </p:nvSpPr>
        <p:spPr>
          <a:xfrm>
            <a:off x="993707" y="3796233"/>
            <a:ext cx="237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drug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6A309-6A71-7D5B-4955-7493D3E0F3DC}"/>
              </a:ext>
            </a:extLst>
          </p:cNvPr>
          <p:cNvSpPr txBox="1"/>
          <p:nvPr/>
        </p:nvSpPr>
        <p:spPr>
          <a:xfrm>
            <a:off x="3164534" y="3795921"/>
            <a:ext cx="36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C962F-A24F-CD0E-2E62-0588E0BA4911}"/>
              </a:ext>
            </a:extLst>
          </p:cNvPr>
          <p:cNvSpPr txBox="1"/>
          <p:nvPr/>
        </p:nvSpPr>
        <p:spPr>
          <a:xfrm>
            <a:off x="2032806" y="3297301"/>
            <a:ext cx="5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39AFF-0BAB-C193-720A-E7A00B660292}"/>
              </a:ext>
            </a:extLst>
          </p:cNvPr>
          <p:cNvSpPr txBox="1"/>
          <p:nvPr/>
        </p:nvSpPr>
        <p:spPr>
          <a:xfrm>
            <a:off x="4412428" y="3264653"/>
            <a:ext cx="43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F157E3-922B-60D4-18A3-B1E5EBFCBAC9}"/>
              </a:ext>
            </a:extLst>
          </p:cNvPr>
          <p:cNvGrpSpPr/>
          <p:nvPr/>
        </p:nvGrpSpPr>
        <p:grpSpPr>
          <a:xfrm>
            <a:off x="468120" y="2299853"/>
            <a:ext cx="4988945" cy="1865400"/>
            <a:chOff x="843787" y="4477166"/>
            <a:chExt cx="4988945" cy="18654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B23692-3724-9A12-1478-9661DFD7717F}"/>
                </a:ext>
              </a:extLst>
            </p:cNvPr>
            <p:cNvSpPr txBox="1"/>
            <p:nvPr/>
          </p:nvSpPr>
          <p:spPr>
            <a:xfrm>
              <a:off x="1340031" y="4477166"/>
              <a:ext cx="23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A4F288-85B5-AB90-AA81-BFB059CDF1EB}"/>
                </a:ext>
              </a:extLst>
            </p:cNvPr>
            <p:cNvSpPr txBox="1"/>
            <p:nvPr/>
          </p:nvSpPr>
          <p:spPr>
            <a:xfrm>
              <a:off x="843787" y="4477166"/>
              <a:ext cx="588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“-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C5FE20-AAA6-C794-9924-5F880C615F65}"/>
                </a:ext>
              </a:extLst>
            </p:cNvPr>
            <p:cNvSpPr txBox="1"/>
            <p:nvPr/>
          </p:nvSpPr>
          <p:spPr>
            <a:xfrm>
              <a:off x="3510522" y="4504554"/>
              <a:ext cx="1277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86691D-7FE3-3A15-9592-98F90D9C4C0A}"/>
                </a:ext>
              </a:extLst>
            </p:cNvPr>
            <p:cNvSpPr txBox="1"/>
            <p:nvPr/>
          </p:nvSpPr>
          <p:spPr>
            <a:xfrm>
              <a:off x="4646761" y="4504554"/>
              <a:ext cx="671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D55BE8-ABE9-1BB4-2F62-1940987CE9DE}"/>
                </a:ext>
              </a:extLst>
            </p:cNvPr>
            <p:cNvSpPr txBox="1"/>
            <p:nvPr/>
          </p:nvSpPr>
          <p:spPr>
            <a:xfrm>
              <a:off x="1352568" y="4975786"/>
              <a:ext cx="105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25E68-E03E-6F02-2B8E-F7B3ED429FC9}"/>
                </a:ext>
              </a:extLst>
            </p:cNvPr>
            <p:cNvSpPr txBox="1"/>
            <p:nvPr/>
          </p:nvSpPr>
          <p:spPr>
            <a:xfrm>
              <a:off x="2203290" y="4967454"/>
              <a:ext cx="937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4A9AC-162C-0257-2739-292B0911DB85}"/>
                </a:ext>
              </a:extLst>
            </p:cNvPr>
            <p:cNvSpPr txBox="1"/>
            <p:nvPr/>
          </p:nvSpPr>
          <p:spPr>
            <a:xfrm>
              <a:off x="2987233" y="4975890"/>
              <a:ext cx="284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226B05-DA80-AFD0-A4DB-BAFF0F366A00}"/>
                </a:ext>
              </a:extLst>
            </p:cNvPr>
            <p:cNvSpPr txBox="1"/>
            <p:nvPr/>
          </p:nvSpPr>
          <p:spPr>
            <a:xfrm>
              <a:off x="1352568" y="5474406"/>
              <a:ext cx="80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with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C79984-2DEE-4458-0B7C-9433C0D311A0}"/>
                </a:ext>
              </a:extLst>
            </p:cNvPr>
            <p:cNvSpPr txBox="1"/>
            <p:nvPr/>
          </p:nvSpPr>
          <p:spPr>
            <a:xfrm>
              <a:off x="2049235" y="5470655"/>
              <a:ext cx="611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E973DB-0A20-35A0-F299-6E19E5A622E9}"/>
                </a:ext>
              </a:extLst>
            </p:cNvPr>
            <p:cNvSpPr txBox="1"/>
            <p:nvPr/>
          </p:nvSpPr>
          <p:spPr>
            <a:xfrm>
              <a:off x="2796790" y="5474406"/>
              <a:ext cx="249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8832AE-F54D-90BA-56CE-C957BD45645A}"/>
                </a:ext>
              </a:extLst>
            </p:cNvPr>
            <p:cNvSpPr txBox="1"/>
            <p:nvPr/>
          </p:nvSpPr>
          <p:spPr>
            <a:xfrm>
              <a:off x="5236395" y="5478157"/>
              <a:ext cx="513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DE9E9E-D2D9-99A2-EE3C-009D8F4D8AA5}"/>
                </a:ext>
              </a:extLst>
            </p:cNvPr>
            <p:cNvSpPr txBox="1"/>
            <p:nvPr/>
          </p:nvSpPr>
          <p:spPr>
            <a:xfrm>
              <a:off x="1368405" y="5973234"/>
              <a:ext cx="237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80461A-C233-D975-18C2-6A0768E669DF}"/>
                </a:ext>
              </a:extLst>
            </p:cNvPr>
            <p:cNvSpPr txBox="1"/>
            <p:nvPr/>
          </p:nvSpPr>
          <p:spPr>
            <a:xfrm>
              <a:off x="3539232" y="5972922"/>
              <a:ext cx="360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B930A8-0419-9132-FD23-D213CE0464DB}"/>
                </a:ext>
              </a:extLst>
            </p:cNvPr>
            <p:cNvSpPr txBox="1"/>
            <p:nvPr/>
          </p:nvSpPr>
          <p:spPr>
            <a:xfrm>
              <a:off x="2407504" y="5474302"/>
              <a:ext cx="517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0A8C17-40BD-532B-469F-1DC69ED2E5DC}"/>
                </a:ext>
              </a:extLst>
            </p:cNvPr>
            <p:cNvSpPr txBox="1"/>
            <p:nvPr/>
          </p:nvSpPr>
          <p:spPr>
            <a:xfrm>
              <a:off x="4787126" y="5441654"/>
              <a:ext cx="43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D10103E-0A11-E097-CF55-7185D58E7D86}"/>
              </a:ext>
            </a:extLst>
          </p:cNvPr>
          <p:cNvSpPr txBox="1"/>
          <p:nvPr/>
        </p:nvSpPr>
        <p:spPr>
          <a:xfrm>
            <a:off x="762141" y="1360236"/>
            <a:ext cx="651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Predict structured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 fine-tuned T5 model, output as a string. 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Then,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parse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logical forms and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instantiate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 as in-memory nested object structure.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4,5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37DBBF-AE1F-4F21-F7D9-9CBA9FE8DB9D}"/>
              </a:ext>
            </a:extLst>
          </p:cNvPr>
          <p:cNvGrpSpPr/>
          <p:nvPr/>
        </p:nvGrpSpPr>
        <p:grpSpPr>
          <a:xfrm>
            <a:off x="5277091" y="5399946"/>
            <a:ext cx="1760418" cy="1203707"/>
            <a:chOff x="4417590" y="88498"/>
            <a:chExt cx="1760418" cy="12037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37DC55-F269-C288-FA33-6B5ABCA28D11}"/>
                </a:ext>
              </a:extLst>
            </p:cNvPr>
            <p:cNvSpPr txBox="1"/>
            <p:nvPr/>
          </p:nvSpPr>
          <p:spPr>
            <a:xfrm>
              <a:off x="4417590" y="88498"/>
              <a:ext cx="1760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Transformation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3FFAD3-2E3D-97BE-51DB-170D431F2571}"/>
                </a:ext>
              </a:extLst>
            </p:cNvPr>
            <p:cNvSpPr/>
            <p:nvPr/>
          </p:nvSpPr>
          <p:spPr>
            <a:xfrm>
              <a:off x="4737492" y="711529"/>
              <a:ext cx="1045579" cy="580676"/>
            </a:xfrm>
            <a:prstGeom prst="roundRect">
              <a:avLst/>
            </a:prstGeom>
            <a:solidFill>
              <a:srgbClr val="7030A0">
                <a:alpha val="5098"/>
              </a:srgbClr>
            </a:solidFill>
            <a:ln>
              <a:solidFill>
                <a:srgbClr val="7030A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9265AB-CD52-BA5E-3BBC-5C993E18A5AF}"/>
                </a:ext>
              </a:extLst>
            </p:cNvPr>
            <p:cNvSpPr txBox="1"/>
            <p:nvPr/>
          </p:nvSpPr>
          <p:spPr>
            <a:xfrm>
              <a:off x="5081939" y="762623"/>
              <a:ext cx="348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T5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4D57E75-9CDF-CEBF-C13A-65677FA9C585}"/>
                </a:ext>
              </a:extLst>
            </p:cNvPr>
            <p:cNvSpPr/>
            <p:nvPr/>
          </p:nvSpPr>
          <p:spPr>
            <a:xfrm>
              <a:off x="4998023" y="1006691"/>
              <a:ext cx="569377" cy="21122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7287019" y="4958977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6096000" y="190527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2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59453 -0.012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5" y="-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43906 0.06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3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6237 0.0453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85" y="22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52695 0.119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41" y="5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5056 0.199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99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53776 0.204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102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49505 0.2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123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64218 0.2157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09" y="1078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7" grpId="0"/>
      <p:bldP spid="18" grpId="0"/>
      <p:bldP spid="2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6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695196" y="495357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828869" y="191829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430963" y="1778339"/>
            <a:ext cx="4761037" cy="4876800"/>
            <a:chOff x="5795468" y="941294"/>
            <a:chExt cx="3830300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3627888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C0241863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18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4491615-0AEA-C3B8-8508-384644AD39CE}"/>
              </a:ext>
            </a:extLst>
          </p:cNvPr>
          <p:cNvSpPr txBox="1"/>
          <p:nvPr/>
        </p:nvSpPr>
        <p:spPr>
          <a:xfrm>
            <a:off x="838515" y="1301285"/>
            <a:ext cx="486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Normalize to UMLS concepts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 MetaMapLite and BERT (the latter only in the case of lab tests).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612E38-B442-EC87-75E2-580925FF5335}"/>
              </a:ext>
            </a:extLst>
          </p:cNvPr>
          <p:cNvGrpSpPr/>
          <p:nvPr/>
        </p:nvGrpSpPr>
        <p:grpSpPr>
          <a:xfrm>
            <a:off x="4747483" y="5687128"/>
            <a:ext cx="2077280" cy="927632"/>
            <a:chOff x="8418431" y="3097540"/>
            <a:chExt cx="2077280" cy="9276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48A298-24D3-9ED8-D34C-DD5A635214BA}"/>
                </a:ext>
              </a:extLst>
            </p:cNvPr>
            <p:cNvSpPr txBox="1"/>
            <p:nvPr/>
          </p:nvSpPr>
          <p:spPr>
            <a:xfrm>
              <a:off x="8650997" y="3097540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Normalization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E72523-6258-8F71-344C-0650523B95E0}"/>
                </a:ext>
              </a:extLst>
            </p:cNvPr>
            <p:cNvSpPr/>
            <p:nvPr/>
          </p:nvSpPr>
          <p:spPr>
            <a:xfrm>
              <a:off x="8418431" y="3444496"/>
              <a:ext cx="2077280" cy="580676"/>
            </a:xfrm>
            <a:prstGeom prst="roundRect">
              <a:avLst/>
            </a:prstGeom>
            <a:solidFill>
              <a:srgbClr val="ED7D31">
                <a:alpha val="5098"/>
              </a:srgbClr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E105E6-2B6A-47F8-A025-C7A740131BC5}"/>
                </a:ext>
              </a:extLst>
            </p:cNvPr>
            <p:cNvSpPr txBox="1"/>
            <p:nvPr/>
          </p:nvSpPr>
          <p:spPr>
            <a:xfrm>
              <a:off x="8460205" y="3479158"/>
              <a:ext cx="9973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AA2C80-0CAA-26FE-5633-07CE0D4E11D2}"/>
                </a:ext>
              </a:extLst>
            </p:cNvPr>
            <p:cNvSpPr txBox="1"/>
            <p:nvPr/>
          </p:nvSpPr>
          <p:spPr>
            <a:xfrm>
              <a:off x="9514471" y="3481776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BERT (Labs)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B77F49E-E4E4-5672-C174-AAF2A4781F52}"/>
                </a:ext>
              </a:extLst>
            </p:cNvPr>
            <p:cNvSpPr/>
            <p:nvPr/>
          </p:nvSpPr>
          <p:spPr>
            <a:xfrm>
              <a:off x="8692772" y="3724840"/>
              <a:ext cx="465970" cy="22977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349D37C-FA13-07A9-715C-84B25DE12BF4}"/>
                </a:ext>
              </a:extLst>
            </p:cNvPr>
            <p:cNvSpPr/>
            <p:nvPr/>
          </p:nvSpPr>
          <p:spPr>
            <a:xfrm>
              <a:off x="9711858" y="3743386"/>
              <a:ext cx="569377" cy="2112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6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5" y="1905276"/>
            <a:ext cx="4166428" cy="4876800"/>
            <a:chOff x="5795468" y="941294"/>
            <a:chExt cx="4083647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cond(C0241863 </a:t>
              </a: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7,8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73078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71580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79831" y="2000269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144493" y="1736670"/>
            <a:ext cx="4787008" cy="4876800"/>
            <a:chOff x="5717864" y="899625"/>
            <a:chExt cx="3964436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17864" y="899625"/>
              <a:ext cx="3890569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799522" y="1163224"/>
              <a:ext cx="388277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(CUI: C0241863 </a:t>
              </a: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C0220981</a:t>
              </a:r>
              <a:r>
                <a:rPr lang="en-US" sz="10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“Metabolic acidosis”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C3253985</a:t>
              </a:r>
              <a:r>
                <a:rPr lang="en-US" sz="11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“Dolutegravir”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Knowledge Base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to determine:  contraindications, indications, risk factors, signs / symptoms, unspecified criteria.</a:t>
            </a:r>
          </a:p>
          <a:p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9D52CC-5981-897F-1C4E-A0D3869E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93" y="5433200"/>
            <a:ext cx="1923642" cy="14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331968" y="190527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C0241863, </a:t>
              </a:r>
              <a:r>
                <a:rPr lang="en-US" sz="140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SAB: ICD10...</a:t>
              </a:r>
              <a:endPara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C0220981, </a:t>
              </a:r>
              <a:r>
                <a:rPr lang="en-US" sz="1400">
                  <a:solidFill>
                    <a:schemeClr val="accent2"/>
                  </a:solidFill>
                </a:rPr>
                <a:t>SAB: ICD10...</a:t>
              </a:r>
              <a:r>
                <a:rPr lang="en-US" sz="140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endPara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3253985, </a:t>
              </a:r>
              <a:r>
                <a:rPr lang="en-US" sz="1400">
                  <a:solidFill>
                    <a:schemeClr val="accent2"/>
                  </a:solidFill>
                </a:rPr>
                <a:t>SAB: </a:t>
              </a:r>
              <a:r>
                <a:rPr lang="en-US" sz="1400" err="1">
                  <a:solidFill>
                    <a:schemeClr val="accent2"/>
                  </a:solidFill>
                </a:rPr>
                <a:t>RxNorm</a:t>
              </a:r>
              <a:r>
                <a:rPr lang="en-US" sz="1400">
                  <a:solidFill>
                    <a:schemeClr val="accent2"/>
                  </a:solidFill>
                </a:rPr>
                <a:t>...</a:t>
              </a:r>
              <a:endPara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633712" y="5613640"/>
            <a:ext cx="209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Semantic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Metadata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Link to the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to generate SQL statements.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382485" y="1622210"/>
            <a:ext cx="4451505" cy="5235789"/>
            <a:chOff x="5710921" y="941293"/>
            <a:chExt cx="3344971" cy="52357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10921" y="941293"/>
              <a:ext cx="3244974" cy="5235789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”person”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 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 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“sex”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semantic_mappings: </a:t>
              </a: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“F”</a:t>
              </a:r>
              <a:endParaRPr lang="en-US" sz="12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C0086582 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“M”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“age”,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sz="12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“conditions”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code_mappings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ICD10 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200" err="1"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2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“I10”</a:t>
              </a:r>
              <a:endParaRPr lang="en-US" sz="12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21A30-7B04-9D7E-32E9-DA2684593157}"/>
              </a:ext>
            </a:extLst>
          </p:cNvPr>
          <p:cNvCxnSpPr>
            <a:cxnSpLocks/>
          </p:cNvCxnSpPr>
          <p:nvPr/>
        </p:nvCxnSpPr>
        <p:spPr>
          <a:xfrm>
            <a:off x="3305908" y="2576146"/>
            <a:ext cx="5028195" cy="290154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E36934-7565-34A9-6537-4E27B624035B}"/>
              </a:ext>
            </a:extLst>
          </p:cNvPr>
          <p:cNvCxnSpPr>
            <a:cxnSpLocks/>
          </p:cNvCxnSpPr>
          <p:nvPr/>
        </p:nvCxnSpPr>
        <p:spPr>
          <a:xfrm flipV="1">
            <a:off x="2268415" y="3100251"/>
            <a:ext cx="6065688" cy="737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52CBF2-E0D6-E815-7262-31F64A739633}"/>
              </a:ext>
            </a:extLst>
          </p:cNvPr>
          <p:cNvCxnSpPr>
            <a:cxnSpLocks/>
          </p:cNvCxnSpPr>
          <p:nvPr/>
        </p:nvCxnSpPr>
        <p:spPr>
          <a:xfrm flipV="1">
            <a:off x="2198077" y="3283131"/>
            <a:ext cx="6136026" cy="1458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681CA0-25FD-E8AD-7EEA-323C23FA5867}"/>
              </a:ext>
            </a:extLst>
          </p:cNvPr>
          <p:cNvSpPr txBox="1"/>
          <p:nvPr/>
        </p:nvSpPr>
        <p:spPr>
          <a:xfrm>
            <a:off x="167054" y="1987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C44A1E-CF0A-DE27-7C00-8DF92B0BB73B}"/>
              </a:ext>
            </a:extLst>
          </p:cNvPr>
          <p:cNvCxnSpPr>
            <a:cxnSpLocks/>
          </p:cNvCxnSpPr>
          <p:nvPr/>
        </p:nvCxnSpPr>
        <p:spPr>
          <a:xfrm flipV="1">
            <a:off x="1794116" y="3827661"/>
            <a:ext cx="6344954" cy="1607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9089578-6102-AE67-D3AF-FCAD6633F29E}"/>
              </a:ext>
            </a:extLst>
          </p:cNvPr>
          <p:cNvSpPr txBox="1"/>
          <p:nvPr/>
        </p:nvSpPr>
        <p:spPr>
          <a:xfrm>
            <a:off x="1299814" y="1639889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Logical forms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7E29B6-B57F-78AE-0AB7-397D33CA0925}"/>
              </a:ext>
            </a:extLst>
          </p:cNvPr>
          <p:cNvSpPr txBox="1"/>
          <p:nvPr/>
        </p:nvSpPr>
        <p:spPr>
          <a:xfrm>
            <a:off x="8637671" y="1353897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</a:t>
            </a:r>
          </a:p>
        </p:txBody>
      </p:sp>
    </p:spTree>
    <p:extLst>
      <p:ext uri="{BB962C8B-B14F-4D97-AF65-F5344CB8AC3E}">
        <p14:creationId xmlns:p14="http://schemas.microsoft.com/office/powerpoint/2010/main" val="21543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86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135077" y="174219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“age”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C0220981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3253985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err="1">
                  <a:latin typeface="Consolas" panose="020B0609020204030204" pitchFamily="49" charset="0"/>
                  <a:cs typeface="Consolas" panose="020B0609020204030204" pitchFamily="49" charset="0"/>
                </a:rPr>
                <a:t>drug_code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801225" y="561364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SQL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78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Use </a:t>
            </a:r>
            <a:r>
              <a:rPr lang="en-US" sz="140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mapped database schema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paired with logical forms to </a:t>
            </a:r>
            <a:r>
              <a:rPr lang="en-US" sz="140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generate SQL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statements using rules.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495002" y="1622211"/>
            <a:ext cx="4338990" cy="4876800"/>
            <a:chOff x="5795468" y="941294"/>
            <a:chExt cx="3260424" cy="4876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95468" y="941294"/>
              <a:ext cx="3160427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b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b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 &gt; 65</a:t>
              </a:r>
            </a:p>
            <a:p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NOT EXISTS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8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Knowledge Base - SPARQL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69BA11-2B52-F1B6-1263-7D0AB9197FC7}"/>
              </a:ext>
            </a:extLst>
          </p:cNvPr>
          <p:cNvSpPr txBox="1"/>
          <p:nvPr/>
        </p:nvSpPr>
        <p:spPr>
          <a:xfrm>
            <a:off x="9889318" y="2958514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Depressive disorder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C0011581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666D8-370B-2C49-A3AC-CEAD0368975A}"/>
              </a:ext>
            </a:extLst>
          </p:cNvPr>
          <p:cNvSpPr txBox="1"/>
          <p:nvPr/>
        </p:nvSpPr>
        <p:spPr>
          <a:xfrm>
            <a:off x="838515" y="1909106"/>
            <a:ext cx="5711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Accessible using SPARQL graph queries for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Treatments for conditions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Contraindications to drugs or procedures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Signs and symptoms of conditions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Risks for conditions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Indications for drugs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Each SPARQL query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Created by hand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Parameterized by CUIs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F2385FD-61B4-81E4-215A-6014F589110B}"/>
              </a:ext>
            </a:extLst>
          </p:cNvPr>
          <p:cNvSpPr/>
          <p:nvPr/>
        </p:nvSpPr>
        <p:spPr>
          <a:xfrm>
            <a:off x="7787914" y="5179320"/>
            <a:ext cx="439615" cy="37572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F53A2-6802-754A-CE9F-66A8C497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04" y="1018821"/>
            <a:ext cx="3151442" cy="4150458"/>
          </a:xfrm>
          <a:prstGeom prst="rect">
            <a:avLst/>
          </a:prstGeom>
        </p:spPr>
      </p:pic>
      <p:sp>
        <p:nvSpPr>
          <p:cNvPr id="10" name="Bent Arrow 9">
            <a:extLst>
              <a:ext uri="{FF2B5EF4-FFF2-40B4-BE49-F238E27FC236}">
                <a16:creationId xmlns:a16="http://schemas.microsoft.com/office/drawing/2014/main" id="{14F5321D-8078-4083-DF2D-8F678D44D80F}"/>
              </a:ext>
            </a:extLst>
          </p:cNvPr>
          <p:cNvSpPr/>
          <p:nvPr/>
        </p:nvSpPr>
        <p:spPr>
          <a:xfrm rot="10800000">
            <a:off x="8426452" y="3604845"/>
            <a:ext cx="2662890" cy="576011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9B373-98C8-3F53-3869-E6CA43996853}"/>
              </a:ext>
            </a:extLst>
          </p:cNvPr>
          <p:cNvSpPr txBox="1"/>
          <p:nvPr/>
        </p:nvSpPr>
        <p:spPr>
          <a:xfrm>
            <a:off x="6995696" y="5579828"/>
            <a:ext cx="3341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Agitation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C0085631</a:t>
            </a:r>
          </a:p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Insomnia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C0917801</a:t>
            </a:r>
          </a:p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Homelessness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C0019863</a:t>
            </a:r>
          </a:p>
          <a:p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….</a:t>
            </a:r>
          </a:p>
          <a:p>
            <a:endParaRPr lang="en-US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57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7504368" y="3270498"/>
            <a:ext cx="424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</a:t>
            </a:r>
            <a:r>
              <a:rPr lang="en-US" sz="1600" i="1">
                <a:solidFill>
                  <a:schemeClr val="accent6"/>
                </a:solidFill>
              </a:rPr>
              <a:t>Severe acute respiratory syndrome </a:t>
            </a:r>
            <a:r>
              <a:rPr lang="en-US" sz="1600" i="1"/>
              <a:t>(SARS)-coronavirus (</a:t>
            </a:r>
            <a:r>
              <a:rPr lang="en-US" sz="1600" i="1" err="1"/>
              <a:t>CoV</a:t>
            </a:r>
            <a:r>
              <a:rPr lang="en-US" sz="1600" i="1"/>
              <a:t>)-2 infection confirmed by molecular diagnosis (nucleic acid (polymerase chain reaction (</a:t>
            </a:r>
            <a:r>
              <a:rPr lang="en-US" sz="1600" i="1">
                <a:solidFill>
                  <a:schemeClr val="accent6"/>
                </a:solidFill>
              </a:rPr>
              <a:t>PCR</a:t>
            </a:r>
            <a:r>
              <a:rPr lang="en-US" sz="1600" i="1"/>
              <a:t>) or </a:t>
            </a:r>
            <a:r>
              <a:rPr lang="en-US" sz="1600" i="1">
                <a:solidFill>
                  <a:schemeClr val="accent6"/>
                </a:solidFill>
              </a:rPr>
              <a:t>antigen testing</a:t>
            </a:r>
            <a:r>
              <a:rPr lang="en-US" sz="1600" i="1"/>
              <a:t>) ≤ 4 days prior to screening”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516163" y="1200045"/>
            <a:ext cx="8338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“Willing and able to provide written informed consent, (individuals ≥ 18 years of age) or assent (individuals ≥ 12 and &lt; 18 years of age) prior to performing study procedures. Individuals age ≥ 18 years may be enrolled with the consent of a legal representative where permitted according to local law and approved nationally and by the relevant institutional review board (IRB) or independent ethics committee (IEC). For individuals ≥ 12 and &lt; 18 years of age, a parent or legal guardian must be willing and able to provide written informed consent prior to performing study procedures”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550769" y="5025916"/>
            <a:ext cx="424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“Presence of </a:t>
            </a:r>
            <a:r>
              <a:rPr lang="en-US" sz="1600" i="1">
                <a:solidFill>
                  <a:schemeClr val="accent6"/>
                </a:solidFill>
              </a:rPr>
              <a:t>≥ 1 symptom</a:t>
            </a:r>
            <a:r>
              <a:rPr lang="en-US" sz="1600" i="1"/>
              <a:t>(s) consistent with COVID-19 for ≤ 7 days prior to randomization”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72C77C-2A41-28C6-D821-843233B625E4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CC97357-9C9A-DBE0-6BBC-8F7B651A226D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DDA6D-DDE3-EADE-E1E5-E4563E8A09DD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24D3F5-686B-867E-0B0D-C7E91381CFA6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8C4754-03F3-F696-AA22-22C0CB4BDF41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AB6628-6A58-C4A5-3B11-C54C84433AFB}"/>
              </a:ext>
            </a:extLst>
          </p:cNvPr>
          <p:cNvGrpSpPr/>
          <p:nvPr/>
        </p:nvGrpSpPr>
        <p:grpSpPr>
          <a:xfrm>
            <a:off x="1024523" y="3633579"/>
            <a:ext cx="5609856" cy="2968832"/>
            <a:chOff x="1024523" y="3633579"/>
            <a:chExt cx="5609856" cy="29688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42B8081-7B67-493D-FD7F-2E53479D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523" y="3633579"/>
              <a:ext cx="5609856" cy="267673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0FCCBF1-F545-9134-CF1B-C1E70D2F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7183" y="6310311"/>
              <a:ext cx="1219200" cy="292100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3090333" y="4089400"/>
            <a:ext cx="4414035" cy="1185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 flipH="1">
            <a:off x="1442906" y="2778449"/>
            <a:ext cx="2073257" cy="103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3294342" y="5562600"/>
            <a:ext cx="4244476" cy="328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06C95F-D4A7-8C6D-A779-DA47C1C00D16}"/>
              </a:ext>
            </a:extLst>
          </p:cNvPr>
          <p:cNvSpPr txBox="1"/>
          <p:nvPr/>
        </p:nvSpPr>
        <p:spPr>
          <a:xfrm>
            <a:off x="7264687" y="5667410"/>
            <a:ext cx="4812464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Some patients had no PCR test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(in our data).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Others had no symptoms as diagnosis codes.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F9A328-A1A6-2242-AC2B-6673D5D42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B78E03-25EC-F8FD-C132-BFE9C42CCAD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11D4CF-1D1E-0B08-FEC6-7E87C150A1D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9B4091-856E-25C8-1D40-AE56D9D8F1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9FF47E-D080-E9F9-41F8-ED419D0D802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980C78-2D29-C67F-162D-F15BC8183E2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5F734C-A879-265A-C12E-491D2BB73FA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2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521990" y="2075230"/>
            <a:ext cx="902645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1. Newly diagnosed with breast cancer and scheduled for surgery</a:t>
            </a:r>
            <a:br>
              <a:rPr lang="en-US" i="1">
                <a:latin typeface="+mj-lt"/>
                <a:ea typeface="Roboto Light" panose="02000000000000000000" pitchFamily="2" charset="0"/>
              </a:rPr>
            </a:br>
            <a:endParaRPr lang="en-US" i="1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2. 18 years or above</a:t>
            </a:r>
            <a:br>
              <a:rPr lang="en-US" i="1">
                <a:latin typeface="+mj-lt"/>
                <a:ea typeface="Roboto Light" panose="02000000000000000000" pitchFamily="2" charset="0"/>
              </a:rPr>
            </a:br>
            <a:endParaRPr lang="en-US" i="1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3. </a:t>
            </a:r>
            <a:r>
              <a:rPr lang="en-US" i="1">
                <a:effectLst/>
                <a:latin typeface="+mj-lt"/>
              </a:rPr>
              <a:t>Those who experience high psychological stress will enter the trial whereas those with low stress will be followed in an observational questionnaire study</a:t>
            </a:r>
          </a:p>
          <a:p>
            <a:pPr>
              <a:spcAft>
                <a:spcPts val="1200"/>
              </a:spcAft>
            </a:pPr>
            <a:endParaRPr lang="en-US" i="1">
              <a:effectLst/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4. N</a:t>
            </a:r>
            <a:r>
              <a:rPr lang="en-US" i="1">
                <a:effectLst/>
                <a:latin typeface="+mj-lt"/>
              </a:rPr>
              <a:t>o severe psychiatric disease requiring treatment, e.g., schizophrenia</a:t>
            </a:r>
            <a:endParaRPr lang="en-US" i="1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Challenges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99BA-430C-B10A-9688-AA4E3730836D}"/>
              </a:ext>
            </a:extLst>
          </p:cNvPr>
          <p:cNvSpPr txBox="1"/>
          <p:nvPr/>
        </p:nvSpPr>
        <p:spPr>
          <a:xfrm>
            <a:off x="0" y="6611779"/>
            <a:ext cx="10828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effectLst/>
                <a:latin typeface="Arial" panose="020B0604020202020204" pitchFamily="34" charset="0"/>
              </a:rPr>
              <a:t>Adapted from trial NCT03254875 at </a:t>
            </a:r>
            <a:r>
              <a:rPr lang="en-US" sz="1000">
                <a:effectLst/>
                <a:latin typeface="Courier New" panose="02070309020205020404" pitchFamily="49" charset="0"/>
                <a:hlinkClick r:id="rId3"/>
              </a:rPr>
              <a:t>https://clinicaltrials</a:t>
            </a:r>
            <a:r>
              <a:rPr lang="en-US" sz="1000">
                <a:effectLst/>
                <a:latin typeface="Arial" panose="020B0604020202020204" pitchFamily="34" charset="0"/>
                <a:hlinkClick r:id="rId3"/>
              </a:rPr>
              <a:t>.</a:t>
            </a:r>
            <a:r>
              <a:rPr lang="en-US" sz="1000">
                <a:effectLst/>
                <a:latin typeface="Courier New" panose="02070309020205020404" pitchFamily="49" charset="0"/>
                <a:hlinkClick r:id="rId3"/>
              </a:rPr>
              <a:t>gov/ct2/show/NCT03254875</a:t>
            </a:r>
            <a:r>
              <a:rPr lang="en-US" sz="1000">
                <a:effectLst/>
                <a:latin typeface="Courier New" panose="02070309020205020404" pitchFamily="49" charset="0"/>
              </a:rPr>
              <a:t> </a:t>
            </a: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50B27-979D-B2DF-6447-5AE21538265C}"/>
              </a:ext>
            </a:extLst>
          </p:cNvPr>
          <p:cNvSpPr txBox="1"/>
          <p:nvPr/>
        </p:nvSpPr>
        <p:spPr>
          <a:xfrm>
            <a:off x="7409821" y="1287291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kind of surgery?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F4724-530D-B0A9-9F9C-783B56FBBDF5}"/>
              </a:ext>
            </a:extLst>
          </p:cNvPr>
          <p:cNvCxnSpPr>
            <a:stCxn id="6" idx="2"/>
          </p:cNvCxnSpPr>
          <p:nvPr/>
        </p:nvCxnSpPr>
        <p:spPr>
          <a:xfrm flipH="1">
            <a:off x="6594231" y="1656623"/>
            <a:ext cx="1999568" cy="515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00E514-2D80-99AF-B633-255184E3A384}"/>
              </a:ext>
            </a:extLst>
          </p:cNvPr>
          <p:cNvSpPr txBox="1"/>
          <p:nvPr/>
        </p:nvSpPr>
        <p:spPr>
          <a:xfrm>
            <a:off x="255813" y="156258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is “newly”?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B5B83C-E23F-71CA-EC4C-8727DF9133FA}"/>
              </a:ext>
            </a:extLst>
          </p:cNvPr>
          <p:cNvCxnSpPr>
            <a:cxnSpLocks/>
          </p:cNvCxnSpPr>
          <p:nvPr/>
        </p:nvCxnSpPr>
        <p:spPr>
          <a:xfrm>
            <a:off x="1147213" y="1914161"/>
            <a:ext cx="0" cy="170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CCA5AD-6A2E-E369-838A-9FE185397BCF}"/>
              </a:ext>
            </a:extLst>
          </p:cNvPr>
          <p:cNvSpPr txBox="1"/>
          <p:nvPr/>
        </p:nvSpPr>
        <p:spPr>
          <a:xfrm>
            <a:off x="3693712" y="263140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</a:t>
            </a:r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is 18 years or above?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BAEF07-E61D-86E3-4007-AB1CEE257F65}"/>
              </a:ext>
            </a:extLst>
          </p:cNvPr>
          <p:cNvCxnSpPr>
            <a:cxnSpLocks/>
          </p:cNvCxnSpPr>
          <p:nvPr/>
        </p:nvCxnSpPr>
        <p:spPr>
          <a:xfrm flipH="1">
            <a:off x="2537207" y="2864100"/>
            <a:ext cx="1076431" cy="7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AE1380-93A0-2180-F863-CCB4A1985CFC}"/>
              </a:ext>
            </a:extLst>
          </p:cNvPr>
          <p:cNvCxnSpPr>
            <a:cxnSpLocks/>
          </p:cNvCxnSpPr>
          <p:nvPr/>
        </p:nvCxnSpPr>
        <p:spPr>
          <a:xfrm flipH="1" flipV="1">
            <a:off x="6333390" y="3947031"/>
            <a:ext cx="1260625" cy="123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B82D80-18B7-5969-C639-671CD991AA23}"/>
              </a:ext>
            </a:extLst>
          </p:cNvPr>
          <p:cNvSpPr txBox="1"/>
          <p:nvPr/>
        </p:nvSpPr>
        <p:spPr>
          <a:xfrm>
            <a:off x="7638331" y="3886172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Statement of fact, not a criterion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A6468B-8DCF-1A71-E34F-CB2E6BBFCCD8}"/>
              </a:ext>
            </a:extLst>
          </p:cNvPr>
          <p:cNvCxnSpPr>
            <a:cxnSpLocks/>
          </p:cNvCxnSpPr>
          <p:nvPr/>
        </p:nvCxnSpPr>
        <p:spPr>
          <a:xfrm flipH="1" flipV="1">
            <a:off x="2298165" y="4999107"/>
            <a:ext cx="777257" cy="205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9EE1E1-7EB2-55BC-60BF-86E258D7D406}"/>
              </a:ext>
            </a:extLst>
          </p:cNvPr>
          <p:cNvSpPr txBox="1"/>
          <p:nvPr/>
        </p:nvSpPr>
        <p:spPr>
          <a:xfrm>
            <a:off x="3105766" y="504838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could these be?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3FAA3-FAE1-478F-BBBC-FE1D327A8341}"/>
              </a:ext>
            </a:extLst>
          </p:cNvPr>
          <p:cNvSpPr txBox="1"/>
          <p:nvPr/>
        </p:nvSpPr>
        <p:spPr>
          <a:xfrm>
            <a:off x="589879" y="5718817"/>
            <a:ext cx="709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 of these relate to reasoning. Also: acronyms, misspellings, etc.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510CA8-CA52-E652-44D9-1958034B266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F89B48-3FAE-44C5-EB77-B0CF764510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54E73-1C6A-BE13-3734-BF8727F2C06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C29E76-7D96-67E7-C328-1EEE75C9B4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2D100D-33B2-B717-B437-9D23E9C13BB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DB6CAF-E15A-D72C-1EB8-BFA6061E6DF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6ACF57-B9F8-7218-8F27-E26F49D0EC3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5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20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0000">
              <a:schemeClr val="accent6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54707</TotalTime>
  <Words>8280</Words>
  <Application>Microsoft Macintosh PowerPoint</Application>
  <PresentationFormat>Widescreen</PresentationFormat>
  <Paragraphs>1678</Paragraphs>
  <Slides>88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</vt:lpstr>
      <vt:lpstr>Calibri</vt:lpstr>
      <vt:lpstr>Calibri Light</vt:lpstr>
      <vt:lpstr>Consolas</vt:lpstr>
      <vt:lpstr>Courier</vt:lpstr>
      <vt:lpstr>Courier New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Dobbins</dc:creator>
  <cp:lastModifiedBy>Nic Dobbins</cp:lastModifiedBy>
  <cp:revision>503</cp:revision>
  <cp:lastPrinted>2023-06-13T23:07:05Z</cp:lastPrinted>
  <dcterms:created xsi:type="dcterms:W3CDTF">2022-09-24T00:07:29Z</dcterms:created>
  <dcterms:modified xsi:type="dcterms:W3CDTF">2023-06-18T21:23:09Z</dcterms:modified>
</cp:coreProperties>
</file>